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70" r:id="rId16"/>
  </p:sldIdLst>
  <p:sldSz cx="12192000" cy="6858000"/>
  <p:notesSz cx="6858000" cy="12192000"/>
  <p:embeddedFontLst>
    <p:embeddedFont>
      <p:font typeface="Noto Sans SC" panose="020B0200000000000000" pitchFamily="34" charset="-122"/>
      <p:regular r:id="rId20"/>
    </p:embeddedFont>
    <p:embeddedFont>
      <p:font typeface="Noto Sans SC" panose="020B0200000000000000" pitchFamily="34" charset="-120"/>
      <p:regular r:id="rId21"/>
    </p:embeddedFont>
    <p:embeddedFont>
      <p:font typeface="MiSans" pitchFamily="34" charset="-122"/>
      <p:regular r:id="rId22"/>
    </p:embeddedFont>
    <p:embeddedFont>
      <p:font typeface="MiSans" pitchFamily="34" charset="-120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font" Target="fonts/font8.fntdata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04:53-d2t62pe1bb2p4onbqpo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845" y="0"/>
            <a:ext cx="12310745" cy="6901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43840" y="1872615"/>
            <a:ext cx="11924030" cy="253047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chemeClr val="bg1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Social media text analysis for psycho-emotinal expressions of sentiment, emotions, intent, manipulation and cognitive distortions in social media for Chinese</a:t>
            </a:r>
            <a:endParaRPr lang="en-US" sz="3600" b="1" dirty="0">
              <a:solidFill>
                <a:schemeClr val="bg1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1498600"/>
            <a:ext cx="58674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Correlation Clusters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2209800"/>
            <a:ext cx="5753100" cy="711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Pearson analysis reveals strong co-occurrence patterns, clustering into two meta-factors.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3225800"/>
            <a:ext cx="5638800" cy="965200"/>
          </a:xfrm>
          <a:custGeom>
            <a:avLst/>
            <a:gdLst/>
            <a:ahLst/>
            <a:cxnLst/>
            <a:rect l="l" t="t" r="r" b="b"/>
            <a:pathLst>
              <a:path w="5638800" h="965200">
                <a:moveTo>
                  <a:pt x="101597" y="0"/>
                </a:moveTo>
                <a:lnTo>
                  <a:pt x="5537203" y="0"/>
                </a:lnTo>
                <a:cubicBezTo>
                  <a:pt x="5593313" y="0"/>
                  <a:pt x="5638800" y="45487"/>
                  <a:pt x="5638800" y="101597"/>
                </a:cubicBezTo>
                <a:lnTo>
                  <a:pt x="5638800" y="863603"/>
                </a:lnTo>
                <a:cubicBezTo>
                  <a:pt x="5638800" y="919713"/>
                  <a:pt x="5593313" y="965200"/>
                  <a:pt x="55372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FFFFFF"/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457200" y="3429000"/>
            <a:ext cx="533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Emotional-Distortion Bundle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57200" y="3733800"/>
            <a:ext cx="5321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Catastrophizing &amp; Labeling: </a:t>
            </a:r>
            <a:r>
              <a:rPr lang="en-US" sz="14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 = 0.975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54000" y="4394200"/>
            <a:ext cx="5638800" cy="965200"/>
          </a:xfrm>
          <a:custGeom>
            <a:avLst/>
            <a:gdLst/>
            <a:ahLst/>
            <a:cxnLst/>
            <a:rect l="l" t="t" r="r" b="b"/>
            <a:pathLst>
              <a:path w="5638800" h="965200">
                <a:moveTo>
                  <a:pt x="101597" y="0"/>
                </a:moveTo>
                <a:lnTo>
                  <a:pt x="5537203" y="0"/>
                </a:lnTo>
                <a:cubicBezTo>
                  <a:pt x="5593313" y="0"/>
                  <a:pt x="5638800" y="45487"/>
                  <a:pt x="5638800" y="101597"/>
                </a:cubicBezTo>
                <a:lnTo>
                  <a:pt x="5638800" y="863603"/>
                </a:lnTo>
                <a:cubicBezTo>
                  <a:pt x="5638800" y="919713"/>
                  <a:pt x="5593313" y="965200"/>
                  <a:pt x="55372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FFFFFF"/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457200" y="4597400"/>
            <a:ext cx="533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Manipulative-Impression Bundle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57200" y="4902200"/>
            <a:ext cx="5321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Manipulation &amp; Positive Sentiment: </a:t>
            </a:r>
            <a:r>
              <a:rPr lang="en-US" sz="14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 = 0.793</a:t>
            </a:r>
            <a:endParaRPr lang="en-US" sz="1600" dirty="0"/>
          </a:p>
        </p:txBody>
      </p:sp>
      <p:pic>
        <p:nvPicPr>
          <p:cNvPr id="10" name="Image 0" descr="https://kimi-web-img.moonshot.cn/img/wallpaperaccess.com/ff57b3cec91197097097b449e706afa62ad7c2c7.png"/>
          <p:cNvPicPr>
            <a:picLocks noChangeAspect="1"/>
          </p:cNvPicPr>
          <p:nvPr/>
        </p:nvPicPr>
        <p:blipFill>
          <a:blip r:embed="rId1"/>
          <a:srcRect l="18897" r="18897"/>
          <a:stretch>
            <a:fillRect/>
          </a:stretch>
        </p:blipFill>
        <p:spPr>
          <a:xfrm>
            <a:off x="6299200" y="889000"/>
            <a:ext cx="5638800" cy="5080000"/>
          </a:xfrm>
          <a:prstGeom prst="roundRect">
            <a:avLst>
              <a:gd name="adj" fmla="val 2000"/>
            </a:avLst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9700" y="2540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Platform-Specific Analysis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254000" y="1066800"/>
            <a:ext cx="3695700" cy="0"/>
          </a:xfrm>
          <a:prstGeom prst="line">
            <a:avLst/>
          </a:prstGeom>
          <a:noFill/>
          <a:ln w="50800">
            <a:solidFill>
              <a:srgbClr val="262626"/>
            </a:solidFill>
            <a:prstDash val="solid"/>
            <a:headEnd type="none"/>
            <a:tailEnd type="none"/>
          </a:ln>
        </p:spPr>
      </p:sp>
      <p:sp>
        <p:nvSpPr>
          <p:cNvPr id="4" name="Shape 2"/>
          <p:cNvSpPr/>
          <p:nvPr/>
        </p:nvSpPr>
        <p:spPr>
          <a:xfrm>
            <a:off x="254000" y="1066800"/>
            <a:ext cx="3695700" cy="5486400"/>
          </a:xfrm>
          <a:custGeom>
            <a:avLst/>
            <a:gdLst/>
            <a:ahLst/>
            <a:cxnLst/>
            <a:rect l="l" t="t" r="r" b="b"/>
            <a:pathLst>
              <a:path w="3695700" h="5486400">
                <a:moveTo>
                  <a:pt x="0" y="0"/>
                </a:moveTo>
                <a:lnTo>
                  <a:pt x="3695700" y="0"/>
                </a:lnTo>
                <a:lnTo>
                  <a:pt x="3695700" y="5384805"/>
                </a:lnTo>
                <a:cubicBezTo>
                  <a:pt x="3695700" y="5440914"/>
                  <a:pt x="3650214" y="5486400"/>
                  <a:pt x="3594105" y="5486400"/>
                </a:cubicBezTo>
                <a:lnTo>
                  <a:pt x="101595" y="5486400"/>
                </a:lnTo>
                <a:cubicBezTo>
                  <a:pt x="45486" y="5486400"/>
                  <a:pt x="0" y="5440914"/>
                  <a:pt x="0" y="5384805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1794827" y="1524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484584" y="211455"/>
                </a:moveTo>
                <a:cubicBezTo>
                  <a:pt x="493633" y="182880"/>
                  <a:pt x="468630" y="155734"/>
                  <a:pt x="440055" y="161806"/>
                </a:cubicBezTo>
                <a:cubicBezTo>
                  <a:pt x="413861" y="167521"/>
                  <a:pt x="405765" y="128349"/>
                  <a:pt x="431602" y="122753"/>
                </a:cubicBezTo>
                <a:cubicBezTo>
                  <a:pt x="491252" y="109776"/>
                  <a:pt x="541496" y="166926"/>
                  <a:pt x="522684" y="223718"/>
                </a:cubicBezTo>
                <a:cubicBezTo>
                  <a:pt x="514588" y="248960"/>
                  <a:pt x="476488" y="236577"/>
                  <a:pt x="484584" y="211455"/>
                </a:cubicBezTo>
                <a:close/>
                <a:moveTo>
                  <a:pt x="255746" y="531852"/>
                </a:moveTo>
                <a:cubicBezTo>
                  <a:pt x="129183" y="531852"/>
                  <a:pt x="0" y="470654"/>
                  <a:pt x="0" y="369570"/>
                </a:cubicBezTo>
                <a:cubicBezTo>
                  <a:pt x="0" y="316825"/>
                  <a:pt x="33338" y="255984"/>
                  <a:pt x="90845" y="198477"/>
                </a:cubicBezTo>
                <a:cubicBezTo>
                  <a:pt x="209550" y="79772"/>
                  <a:pt x="332780" y="78343"/>
                  <a:pt x="297537" y="191691"/>
                </a:cubicBezTo>
                <a:cubicBezTo>
                  <a:pt x="292775" y="207288"/>
                  <a:pt x="312182" y="198477"/>
                  <a:pt x="312182" y="198834"/>
                </a:cubicBezTo>
                <a:cubicBezTo>
                  <a:pt x="406837" y="158829"/>
                  <a:pt x="479465" y="178832"/>
                  <a:pt x="447913" y="260033"/>
                </a:cubicBezTo>
                <a:cubicBezTo>
                  <a:pt x="443508" y="271224"/>
                  <a:pt x="449223" y="273010"/>
                  <a:pt x="457795" y="275630"/>
                </a:cubicBezTo>
                <a:cubicBezTo>
                  <a:pt x="619363" y="325993"/>
                  <a:pt x="499229" y="531852"/>
                  <a:pt x="255746" y="531852"/>
                </a:cubicBezTo>
                <a:close/>
                <a:moveTo>
                  <a:pt x="426839" y="357664"/>
                </a:moveTo>
                <a:cubicBezTo>
                  <a:pt x="420410" y="291346"/>
                  <a:pt x="333375" y="245745"/>
                  <a:pt x="232291" y="255627"/>
                </a:cubicBezTo>
                <a:cubicBezTo>
                  <a:pt x="131326" y="265867"/>
                  <a:pt x="55126" y="327422"/>
                  <a:pt x="61555" y="393740"/>
                </a:cubicBezTo>
                <a:cubicBezTo>
                  <a:pt x="67985" y="460057"/>
                  <a:pt x="155019" y="505658"/>
                  <a:pt x="256103" y="495776"/>
                </a:cubicBezTo>
                <a:cubicBezTo>
                  <a:pt x="357068" y="485537"/>
                  <a:pt x="433268" y="423982"/>
                  <a:pt x="426839" y="357664"/>
                </a:cubicBezTo>
                <a:close/>
                <a:moveTo>
                  <a:pt x="414218" y="41791"/>
                </a:moveTo>
                <a:cubicBezTo>
                  <a:pt x="383381" y="48458"/>
                  <a:pt x="394216" y="93821"/>
                  <a:pt x="424101" y="87392"/>
                </a:cubicBezTo>
                <a:cubicBezTo>
                  <a:pt x="510183" y="69294"/>
                  <a:pt x="584597" y="150257"/>
                  <a:pt x="557093" y="235029"/>
                </a:cubicBezTo>
                <a:cubicBezTo>
                  <a:pt x="548283" y="263843"/>
                  <a:pt x="591741" y="279083"/>
                  <a:pt x="601623" y="249317"/>
                </a:cubicBezTo>
                <a:cubicBezTo>
                  <a:pt x="639604" y="130493"/>
                  <a:pt x="536019" y="16073"/>
                  <a:pt x="414218" y="41791"/>
                </a:cubicBezTo>
                <a:close/>
                <a:moveTo>
                  <a:pt x="320754" y="412075"/>
                </a:moveTo>
                <a:cubicBezTo>
                  <a:pt x="300395" y="458272"/>
                  <a:pt x="241221" y="483513"/>
                  <a:pt x="190857" y="467201"/>
                </a:cubicBezTo>
                <a:cubicBezTo>
                  <a:pt x="142280" y="451604"/>
                  <a:pt x="121801" y="403622"/>
                  <a:pt x="142875" y="360402"/>
                </a:cubicBezTo>
                <a:cubicBezTo>
                  <a:pt x="163949" y="318254"/>
                  <a:pt x="218003" y="294442"/>
                  <a:pt x="265986" y="306705"/>
                </a:cubicBezTo>
                <a:cubicBezTo>
                  <a:pt x="315992" y="319564"/>
                  <a:pt x="341114" y="366474"/>
                  <a:pt x="320754" y="412075"/>
                </a:cubicBezTo>
                <a:close/>
                <a:moveTo>
                  <a:pt x="218003" y="376357"/>
                </a:moveTo>
                <a:cubicBezTo>
                  <a:pt x="202644" y="369927"/>
                  <a:pt x="182285" y="376714"/>
                  <a:pt x="172760" y="391716"/>
                </a:cubicBezTo>
                <a:cubicBezTo>
                  <a:pt x="162877" y="407075"/>
                  <a:pt x="167640" y="425053"/>
                  <a:pt x="182999" y="432197"/>
                </a:cubicBezTo>
                <a:cubicBezTo>
                  <a:pt x="198596" y="439341"/>
                  <a:pt x="219670" y="432554"/>
                  <a:pt x="229552" y="416838"/>
                </a:cubicBezTo>
                <a:cubicBezTo>
                  <a:pt x="239077" y="401241"/>
                  <a:pt x="233958" y="383143"/>
                  <a:pt x="218003" y="376357"/>
                </a:cubicBezTo>
                <a:close/>
                <a:moveTo>
                  <a:pt x="256818" y="360402"/>
                </a:moveTo>
                <a:cubicBezTo>
                  <a:pt x="250746" y="358378"/>
                  <a:pt x="243245" y="361117"/>
                  <a:pt x="239792" y="366832"/>
                </a:cubicBezTo>
                <a:cubicBezTo>
                  <a:pt x="236339" y="372904"/>
                  <a:pt x="238125" y="379452"/>
                  <a:pt x="244197" y="382191"/>
                </a:cubicBezTo>
                <a:cubicBezTo>
                  <a:pt x="250269" y="384572"/>
                  <a:pt x="258127" y="381833"/>
                  <a:pt x="261580" y="375761"/>
                </a:cubicBezTo>
                <a:cubicBezTo>
                  <a:pt x="264914" y="369570"/>
                  <a:pt x="262890" y="362783"/>
                  <a:pt x="256818" y="360402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6" name="Text 4"/>
          <p:cNvSpPr/>
          <p:nvPr/>
        </p:nvSpPr>
        <p:spPr>
          <a:xfrm>
            <a:off x="952818" y="2438400"/>
            <a:ext cx="229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Weibo (700 texts)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14350" y="2895600"/>
            <a:ext cx="3175000" cy="2489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Highest manipulation scores, driven by influencer marketing and polarized threads.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01650" y="5588000"/>
            <a:ext cx="3200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Manipulation Score: </a:t>
            </a: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0.457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01650" y="5943600"/>
            <a:ext cx="3200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Labeling Score: </a:t>
            </a: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0.243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50214" y="1066800"/>
            <a:ext cx="3695700" cy="0"/>
          </a:xfrm>
          <a:prstGeom prst="line">
            <a:avLst/>
          </a:prstGeom>
          <a:noFill/>
          <a:ln w="50800">
            <a:solidFill>
              <a:srgbClr val="8C8C8C"/>
            </a:solidFill>
            <a:prstDash val="solid"/>
            <a:headEnd type="none"/>
            <a:tailEnd type="none"/>
          </a:ln>
        </p:spPr>
      </p:sp>
      <p:sp>
        <p:nvSpPr>
          <p:cNvPr id="11" name="Shape 9"/>
          <p:cNvSpPr/>
          <p:nvPr/>
        </p:nvSpPr>
        <p:spPr>
          <a:xfrm>
            <a:off x="4250214" y="1066800"/>
            <a:ext cx="3695700" cy="5486400"/>
          </a:xfrm>
          <a:custGeom>
            <a:avLst/>
            <a:gdLst/>
            <a:ahLst/>
            <a:cxnLst/>
            <a:rect l="l" t="t" r="r" b="b"/>
            <a:pathLst>
              <a:path w="3695700" h="5486400">
                <a:moveTo>
                  <a:pt x="0" y="0"/>
                </a:moveTo>
                <a:lnTo>
                  <a:pt x="3695700" y="0"/>
                </a:lnTo>
                <a:lnTo>
                  <a:pt x="3695700" y="5384805"/>
                </a:lnTo>
                <a:cubicBezTo>
                  <a:pt x="3695700" y="5440914"/>
                  <a:pt x="3650214" y="5486400"/>
                  <a:pt x="3594105" y="5486400"/>
                </a:cubicBezTo>
                <a:lnTo>
                  <a:pt x="101595" y="5486400"/>
                </a:lnTo>
                <a:cubicBezTo>
                  <a:pt x="45486" y="5486400"/>
                  <a:pt x="0" y="5440914"/>
                  <a:pt x="0" y="5384805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5791041" y="1524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8100" y="76200"/>
                </a:moveTo>
                <a:cubicBezTo>
                  <a:pt x="22741" y="76200"/>
                  <a:pt x="8811" y="85487"/>
                  <a:pt x="2858" y="99774"/>
                </a:cubicBezTo>
                <a:cubicBezTo>
                  <a:pt x="-3096" y="114062"/>
                  <a:pt x="238" y="130373"/>
                  <a:pt x="11192" y="141208"/>
                </a:cubicBezTo>
                <a:lnTo>
                  <a:pt x="228600" y="358735"/>
                </a:lnTo>
                <a:lnTo>
                  <a:pt x="228600" y="495300"/>
                </a:lnTo>
                <a:cubicBezTo>
                  <a:pt x="228600" y="505420"/>
                  <a:pt x="232648" y="515064"/>
                  <a:pt x="239792" y="522208"/>
                </a:cubicBezTo>
                <a:lnTo>
                  <a:pt x="315992" y="598408"/>
                </a:lnTo>
                <a:cubicBezTo>
                  <a:pt x="326946" y="609362"/>
                  <a:pt x="343257" y="612577"/>
                  <a:pt x="357545" y="606623"/>
                </a:cubicBezTo>
                <a:cubicBezTo>
                  <a:pt x="371832" y="600670"/>
                  <a:pt x="381000" y="586859"/>
                  <a:pt x="381000" y="571500"/>
                </a:cubicBezTo>
                <a:lnTo>
                  <a:pt x="381000" y="358735"/>
                </a:lnTo>
                <a:lnTo>
                  <a:pt x="598408" y="141327"/>
                </a:lnTo>
                <a:cubicBezTo>
                  <a:pt x="609362" y="130373"/>
                  <a:pt x="612577" y="114062"/>
                  <a:pt x="606623" y="99774"/>
                </a:cubicBezTo>
                <a:cubicBezTo>
                  <a:pt x="600670" y="85487"/>
                  <a:pt x="586859" y="76200"/>
                  <a:pt x="571500" y="76200"/>
                </a:cubicBezTo>
                <a:lnTo>
                  <a:pt x="38100" y="76200"/>
                </a:lnTo>
                <a:close/>
              </a:path>
            </a:pathLst>
          </a:custGeom>
          <a:solidFill>
            <a:srgbClr val="8C8C8C"/>
          </a:solidFill>
        </p:spPr>
      </p:sp>
      <p:sp>
        <p:nvSpPr>
          <p:cNvPr id="13" name="Text 11"/>
          <p:cNvSpPr/>
          <p:nvPr/>
        </p:nvSpPr>
        <p:spPr>
          <a:xfrm>
            <a:off x="4491514" y="2438400"/>
            <a:ext cx="3213100" cy="711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Mental Filtering (60 texts)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510564" y="3251200"/>
            <a:ext cx="3175000" cy="2489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Targeted dataset validates the effectiveness of specialized n-grams.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97864" y="5943600"/>
            <a:ext cx="3200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Detection Rate: </a:t>
            </a: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22.5%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246428" y="1066800"/>
            <a:ext cx="3695700" cy="0"/>
          </a:xfrm>
          <a:prstGeom prst="line">
            <a:avLst/>
          </a:prstGeom>
          <a:noFill/>
          <a:ln w="508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7" name="Shape 15"/>
          <p:cNvSpPr/>
          <p:nvPr/>
        </p:nvSpPr>
        <p:spPr>
          <a:xfrm>
            <a:off x="8246428" y="1066800"/>
            <a:ext cx="3695700" cy="5486400"/>
          </a:xfrm>
          <a:custGeom>
            <a:avLst/>
            <a:gdLst/>
            <a:ahLst/>
            <a:cxnLst/>
            <a:rect l="l" t="t" r="r" b="b"/>
            <a:pathLst>
              <a:path w="3695700" h="5486400">
                <a:moveTo>
                  <a:pt x="0" y="0"/>
                </a:moveTo>
                <a:lnTo>
                  <a:pt x="3695700" y="0"/>
                </a:lnTo>
                <a:lnTo>
                  <a:pt x="3695700" y="5384805"/>
                </a:lnTo>
                <a:cubicBezTo>
                  <a:pt x="3695700" y="5440914"/>
                  <a:pt x="3650214" y="5486400"/>
                  <a:pt x="3594105" y="5486400"/>
                </a:cubicBezTo>
                <a:lnTo>
                  <a:pt x="101595" y="5486400"/>
                </a:lnTo>
                <a:cubicBezTo>
                  <a:pt x="45486" y="5486400"/>
                  <a:pt x="0" y="5440914"/>
                  <a:pt x="0" y="5384805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9711055" y="15240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162401" y="152400"/>
                </a:moveTo>
                <a:cubicBezTo>
                  <a:pt x="162401" y="101356"/>
                  <a:pt x="189633" y="54189"/>
                  <a:pt x="233839" y="28667"/>
                </a:cubicBezTo>
                <a:cubicBezTo>
                  <a:pt x="278044" y="3144"/>
                  <a:pt x="332508" y="3144"/>
                  <a:pt x="376714" y="28667"/>
                </a:cubicBezTo>
                <a:cubicBezTo>
                  <a:pt x="420919" y="54189"/>
                  <a:pt x="448151" y="101356"/>
                  <a:pt x="448151" y="152400"/>
                </a:cubicBezTo>
                <a:cubicBezTo>
                  <a:pt x="448151" y="231255"/>
                  <a:pt x="384131" y="295275"/>
                  <a:pt x="305276" y="295275"/>
                </a:cubicBezTo>
                <a:cubicBezTo>
                  <a:pt x="226421" y="295275"/>
                  <a:pt x="162401" y="231255"/>
                  <a:pt x="162401" y="152400"/>
                </a:cubicBezTo>
                <a:close/>
                <a:moveTo>
                  <a:pt x="57626" y="574238"/>
                </a:moveTo>
                <a:cubicBezTo>
                  <a:pt x="57626" y="456962"/>
                  <a:pt x="152638" y="361950"/>
                  <a:pt x="269915" y="361950"/>
                </a:cubicBezTo>
                <a:lnTo>
                  <a:pt x="340638" y="361950"/>
                </a:lnTo>
                <a:cubicBezTo>
                  <a:pt x="457914" y="361950"/>
                  <a:pt x="552926" y="456962"/>
                  <a:pt x="552926" y="574238"/>
                </a:cubicBezTo>
                <a:cubicBezTo>
                  <a:pt x="552926" y="593765"/>
                  <a:pt x="537091" y="609600"/>
                  <a:pt x="517565" y="609600"/>
                </a:cubicBezTo>
                <a:lnTo>
                  <a:pt x="92988" y="609600"/>
                </a:lnTo>
                <a:cubicBezTo>
                  <a:pt x="73462" y="609600"/>
                  <a:pt x="57626" y="593765"/>
                  <a:pt x="57626" y="574238"/>
                </a:cubicBezTo>
                <a:close/>
                <a:moveTo>
                  <a:pt x="729020" y="147757"/>
                </a:moveTo>
                <a:cubicBezTo>
                  <a:pt x="740212" y="158948"/>
                  <a:pt x="740212" y="177046"/>
                  <a:pt x="729020" y="188119"/>
                </a:cubicBezTo>
                <a:lnTo>
                  <a:pt x="688658" y="228481"/>
                </a:lnTo>
                <a:lnTo>
                  <a:pt x="729020" y="268843"/>
                </a:lnTo>
                <a:cubicBezTo>
                  <a:pt x="740212" y="280035"/>
                  <a:pt x="740212" y="298133"/>
                  <a:pt x="729020" y="309205"/>
                </a:cubicBezTo>
                <a:cubicBezTo>
                  <a:pt x="717828" y="320278"/>
                  <a:pt x="699730" y="320397"/>
                  <a:pt x="688658" y="309205"/>
                </a:cubicBezTo>
                <a:lnTo>
                  <a:pt x="648295" y="268843"/>
                </a:lnTo>
                <a:lnTo>
                  <a:pt x="607933" y="309205"/>
                </a:lnTo>
                <a:cubicBezTo>
                  <a:pt x="596741" y="320397"/>
                  <a:pt x="578644" y="320397"/>
                  <a:pt x="567571" y="309205"/>
                </a:cubicBezTo>
                <a:cubicBezTo>
                  <a:pt x="556498" y="298013"/>
                  <a:pt x="556379" y="279916"/>
                  <a:pt x="567571" y="268843"/>
                </a:cubicBezTo>
                <a:lnTo>
                  <a:pt x="607933" y="228481"/>
                </a:lnTo>
                <a:lnTo>
                  <a:pt x="567571" y="188119"/>
                </a:lnTo>
                <a:cubicBezTo>
                  <a:pt x="556379" y="176927"/>
                  <a:pt x="556379" y="158829"/>
                  <a:pt x="567571" y="147757"/>
                </a:cubicBezTo>
                <a:cubicBezTo>
                  <a:pt x="578763" y="136684"/>
                  <a:pt x="596860" y="136565"/>
                  <a:pt x="607933" y="147757"/>
                </a:cubicBezTo>
                <a:lnTo>
                  <a:pt x="648295" y="188119"/>
                </a:lnTo>
                <a:lnTo>
                  <a:pt x="688658" y="147757"/>
                </a:lnTo>
                <a:cubicBezTo>
                  <a:pt x="699849" y="136565"/>
                  <a:pt x="717947" y="136565"/>
                  <a:pt x="729020" y="147757"/>
                </a:cubicBezTo>
                <a:close/>
              </a:path>
            </a:pathLst>
          </a:custGeom>
          <a:solidFill>
            <a:srgbClr val="8C8C8C"/>
          </a:solidFill>
        </p:spPr>
      </p:sp>
      <p:sp>
        <p:nvSpPr>
          <p:cNvPr id="19" name="Text 17"/>
          <p:cNvSpPr/>
          <p:nvPr/>
        </p:nvSpPr>
        <p:spPr>
          <a:xfrm>
            <a:off x="8487728" y="2438400"/>
            <a:ext cx="3213100" cy="711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Personalization (75 texts)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506778" y="3251200"/>
            <a:ext cx="3175000" cy="2489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Exposes a critical blind spot in detecting self-blame language.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494078" y="5943600"/>
            <a:ext cx="3200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Detection Rate: </a:t>
            </a:r>
            <a:r>
              <a:rPr lang="en-US" sz="1800" b="1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~0%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1244600"/>
            <a:ext cx="58674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Visual Analytics Suite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1955800"/>
            <a:ext cx="5753100" cy="711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Auto-generated deliverables provide actionable insights for clinicians and moderators.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2971800"/>
            <a:ext cx="2717800" cy="1219200"/>
          </a:xfrm>
          <a:custGeom>
            <a:avLst/>
            <a:gdLst/>
            <a:ahLst/>
            <a:cxnLst/>
            <a:rect l="l" t="t" r="r" b="b"/>
            <a:pathLst>
              <a:path w="2717800" h="1219200">
                <a:moveTo>
                  <a:pt x="101596" y="0"/>
                </a:moveTo>
                <a:lnTo>
                  <a:pt x="2616204" y="0"/>
                </a:lnTo>
                <a:cubicBezTo>
                  <a:pt x="2672314" y="0"/>
                  <a:pt x="2717800" y="45486"/>
                  <a:pt x="2717800" y="101596"/>
                </a:cubicBezTo>
                <a:lnTo>
                  <a:pt x="2717800" y="1117604"/>
                </a:lnTo>
                <a:cubicBezTo>
                  <a:pt x="2717800" y="1173714"/>
                  <a:pt x="2672314" y="1219200"/>
                  <a:pt x="26162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5" name="Text 3"/>
          <p:cNvSpPr/>
          <p:nvPr/>
        </p:nvSpPr>
        <p:spPr>
          <a:xfrm>
            <a:off x="457200" y="3175000"/>
            <a:ext cx="2413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Feature Distributions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57200" y="3479800"/>
            <a:ext cx="24003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Histograms of distortion prevalence.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175000" y="2971800"/>
            <a:ext cx="2717800" cy="1219200"/>
          </a:xfrm>
          <a:custGeom>
            <a:avLst/>
            <a:gdLst/>
            <a:ahLst/>
            <a:cxnLst/>
            <a:rect l="l" t="t" r="r" b="b"/>
            <a:pathLst>
              <a:path w="2717800" h="1219200">
                <a:moveTo>
                  <a:pt x="101596" y="0"/>
                </a:moveTo>
                <a:lnTo>
                  <a:pt x="2616204" y="0"/>
                </a:lnTo>
                <a:cubicBezTo>
                  <a:pt x="2672314" y="0"/>
                  <a:pt x="2717800" y="45486"/>
                  <a:pt x="2717800" y="101596"/>
                </a:cubicBezTo>
                <a:lnTo>
                  <a:pt x="2717800" y="1117604"/>
                </a:lnTo>
                <a:cubicBezTo>
                  <a:pt x="2717800" y="1173714"/>
                  <a:pt x="2672314" y="1219200"/>
                  <a:pt x="26162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8" name="Text 6"/>
          <p:cNvSpPr/>
          <p:nvPr/>
        </p:nvSpPr>
        <p:spPr>
          <a:xfrm>
            <a:off x="3378200" y="3175000"/>
            <a:ext cx="2413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Correlation Heatmaps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78200" y="3479800"/>
            <a:ext cx="24003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Cluster analysis of co-occurring features.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54000" y="4394200"/>
            <a:ext cx="2717800" cy="1219200"/>
          </a:xfrm>
          <a:custGeom>
            <a:avLst/>
            <a:gdLst/>
            <a:ahLst/>
            <a:cxnLst/>
            <a:rect l="l" t="t" r="r" b="b"/>
            <a:pathLst>
              <a:path w="2717800" h="1219200">
                <a:moveTo>
                  <a:pt x="101596" y="0"/>
                </a:moveTo>
                <a:lnTo>
                  <a:pt x="2616204" y="0"/>
                </a:lnTo>
                <a:cubicBezTo>
                  <a:pt x="2672314" y="0"/>
                  <a:pt x="2717800" y="45486"/>
                  <a:pt x="2717800" y="101596"/>
                </a:cubicBezTo>
                <a:lnTo>
                  <a:pt x="2717800" y="1117604"/>
                </a:lnTo>
                <a:cubicBezTo>
                  <a:pt x="2717800" y="1173714"/>
                  <a:pt x="2672314" y="1219200"/>
                  <a:pt x="26162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11" name="Text 9"/>
          <p:cNvSpPr/>
          <p:nvPr/>
        </p:nvSpPr>
        <p:spPr>
          <a:xfrm>
            <a:off x="457200" y="4597400"/>
            <a:ext cx="2413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Platform Comparisons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57200" y="4902200"/>
            <a:ext cx="24003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Cross-platform score analysis.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175000" y="4394200"/>
            <a:ext cx="2717800" cy="1219200"/>
          </a:xfrm>
          <a:custGeom>
            <a:avLst/>
            <a:gdLst/>
            <a:ahLst/>
            <a:cxnLst/>
            <a:rect l="l" t="t" r="r" b="b"/>
            <a:pathLst>
              <a:path w="2717800" h="1219200">
                <a:moveTo>
                  <a:pt x="101596" y="0"/>
                </a:moveTo>
                <a:lnTo>
                  <a:pt x="2616204" y="0"/>
                </a:lnTo>
                <a:cubicBezTo>
                  <a:pt x="2672314" y="0"/>
                  <a:pt x="2717800" y="45486"/>
                  <a:pt x="2717800" y="101596"/>
                </a:cubicBezTo>
                <a:lnTo>
                  <a:pt x="2717800" y="1117604"/>
                </a:lnTo>
                <a:cubicBezTo>
                  <a:pt x="2717800" y="1173714"/>
                  <a:pt x="2672314" y="1219200"/>
                  <a:pt x="26162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14" name="Text 12"/>
          <p:cNvSpPr/>
          <p:nvPr/>
        </p:nvSpPr>
        <p:spPr>
          <a:xfrm>
            <a:off x="3378200" y="4597400"/>
            <a:ext cx="2413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Risk Flags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378200" y="4902200"/>
            <a:ext cx="24003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Prioritized lists for manual review.</a:t>
            </a:r>
            <a:endParaRPr lang="en-US" sz="1600" dirty="0"/>
          </a:p>
        </p:txBody>
      </p:sp>
      <p:pic>
        <p:nvPicPr>
          <p:cNvPr id="16" name="Image 0" descr="https://kimi-web-img.moonshot.cn/img/files.realpython.com/096f6f64b3607e18db352234c101cfb369dd405c.png"/>
          <p:cNvPicPr>
            <a:picLocks noChangeAspect="1"/>
          </p:cNvPicPr>
          <p:nvPr/>
        </p:nvPicPr>
        <p:blipFill>
          <a:blip r:embed="rId1"/>
          <a:srcRect l="13775" r="13775"/>
          <a:stretch>
            <a:fillRect/>
          </a:stretch>
        </p:blipFill>
        <p:spPr>
          <a:xfrm>
            <a:off x="6299200" y="783115"/>
            <a:ext cx="5638800" cy="5295900"/>
          </a:xfrm>
          <a:prstGeom prst="roundRect">
            <a:avLst>
              <a:gd name="adj" fmla="val 1918"/>
            </a:avLst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04:59-d2t62qu1bb2p4onbqqk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0"/>
            <a:ext cx="12275185" cy="687260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2:04:58-d2t62qm1bb2p4onbqq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55" y="1816100"/>
            <a:ext cx="4471892" cy="263969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04:51-d2t62ou1bb2p4onbqpi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3335" y="0"/>
            <a:ext cx="12240895" cy="688594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2:04:52-d2t62p61bb2p4onbqpm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70" y="2947670"/>
            <a:ext cx="10521950" cy="18224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2:04:51-d2t62ou1bb2p4onbqpg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355" y="913130"/>
            <a:ext cx="6510655" cy="111569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2:04:51-d2t62ou1bb2p4onbqpg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3605" y="2910840"/>
            <a:ext cx="701040" cy="682625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2:04:51-d2t62ou1bb2p4onbqpf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0430" y="4041140"/>
            <a:ext cx="701040" cy="68262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9-05-12:04:51-d2t62ou1bb2p4onbqph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4285" y="2898140"/>
            <a:ext cx="701040" cy="68262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09-05-12:04:52-d2t62p61bb2p4onbqpj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14285" y="4041140"/>
            <a:ext cx="701040" cy="682625"/>
          </a:xfrm>
          <a:prstGeom prst="rect">
            <a:avLst/>
          </a:prstGeom>
        </p:spPr>
      </p:pic>
      <p:sp>
        <p:nvSpPr>
          <p:cNvPr id="11" name="Text 0"/>
          <p:cNvSpPr/>
          <p:nvPr/>
        </p:nvSpPr>
        <p:spPr>
          <a:xfrm>
            <a:off x="4144645" y="3072765"/>
            <a:ext cx="2153920" cy="65976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Problem &amp; Vision</a:t>
            </a:r>
            <a:endParaRPr lang="en-US" sz="1600" dirty="0"/>
          </a:p>
        </p:txBody>
      </p:sp>
      <p:sp>
        <p:nvSpPr>
          <p:cNvPr id="12" name="Text 1"/>
          <p:cNvSpPr/>
          <p:nvPr/>
        </p:nvSpPr>
        <p:spPr>
          <a:xfrm>
            <a:off x="4144645" y="4191635"/>
            <a:ext cx="2153285" cy="65976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Architecture &amp; Taxonomy</a:t>
            </a:r>
            <a:endParaRPr lang="en-US" sz="1600" dirty="0"/>
          </a:p>
        </p:txBody>
      </p:sp>
      <p:sp>
        <p:nvSpPr>
          <p:cNvPr id="13" name="Text 2"/>
          <p:cNvSpPr/>
          <p:nvPr/>
        </p:nvSpPr>
        <p:spPr>
          <a:xfrm>
            <a:off x="8318500" y="3072765"/>
            <a:ext cx="2059305" cy="65976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Data &amp; Features</a:t>
            </a:r>
            <a:endParaRPr lang="en-US" sz="1600" dirty="0"/>
          </a:p>
        </p:txBody>
      </p:sp>
      <p:sp>
        <p:nvSpPr>
          <p:cNvPr id="14" name="Text 3"/>
          <p:cNvSpPr/>
          <p:nvPr/>
        </p:nvSpPr>
        <p:spPr>
          <a:xfrm>
            <a:off x="8318500" y="4191635"/>
            <a:ext cx="2059305" cy="65976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Results &amp; Metrics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400" y="1117600"/>
            <a:ext cx="11303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From Sentiment to Psyche: The Gap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660400" y="1778000"/>
            <a:ext cx="8648700" cy="1066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Traditional tools fail to uncover the psychological harm and cognitive distortions hidden in Chinese social media, leaving clinicians and researchers in the dark.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60400" y="3251200"/>
            <a:ext cx="3416300" cy="0"/>
          </a:xfrm>
          <a:prstGeom prst="line">
            <a:avLst/>
          </a:prstGeom>
          <a:noFill/>
          <a:ln w="50800">
            <a:solidFill>
              <a:srgbClr val="262626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>
            <a:off x="946150" y="3606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4408" y="-14823"/>
                </a:moveTo>
                <a:cubicBezTo>
                  <a:pt x="18812" y="-20419"/>
                  <a:pt x="9763" y="-20419"/>
                  <a:pt x="4227" y="-14823"/>
                </a:cubicBezTo>
                <a:cubicBezTo>
                  <a:pt x="-1310" y="-9227"/>
                  <a:pt x="-1369" y="-179"/>
                  <a:pt x="4167" y="5417"/>
                </a:cubicBezTo>
                <a:lnTo>
                  <a:pt x="318492" y="319742"/>
                </a:lnTo>
                <a:cubicBezTo>
                  <a:pt x="324088" y="325338"/>
                  <a:pt x="333137" y="325338"/>
                  <a:pt x="338673" y="319742"/>
                </a:cubicBezTo>
                <a:cubicBezTo>
                  <a:pt x="344210" y="314146"/>
                  <a:pt x="344269" y="305098"/>
                  <a:pt x="338673" y="299561"/>
                </a:cubicBezTo>
                <a:lnTo>
                  <a:pt x="281285" y="242173"/>
                </a:lnTo>
                <a:cubicBezTo>
                  <a:pt x="282892" y="240744"/>
                  <a:pt x="284500" y="239316"/>
                  <a:pt x="286048" y="237887"/>
                </a:cubicBezTo>
                <a:cubicBezTo>
                  <a:pt x="313908" y="211991"/>
                  <a:pt x="332542" y="181094"/>
                  <a:pt x="341412" y="159841"/>
                </a:cubicBezTo>
                <a:cubicBezTo>
                  <a:pt x="343376" y="155138"/>
                  <a:pt x="343376" y="149900"/>
                  <a:pt x="341412" y="145197"/>
                </a:cubicBezTo>
                <a:cubicBezTo>
                  <a:pt x="332542" y="123944"/>
                  <a:pt x="313908" y="92988"/>
                  <a:pt x="286048" y="67151"/>
                </a:cubicBezTo>
                <a:cubicBezTo>
                  <a:pt x="258008" y="41136"/>
                  <a:pt x="219492" y="19169"/>
                  <a:pt x="171390" y="19169"/>
                </a:cubicBezTo>
                <a:cubicBezTo>
                  <a:pt x="137577" y="19169"/>
                  <a:pt x="108525" y="30004"/>
                  <a:pt x="84475" y="45482"/>
                </a:cubicBezTo>
                <a:lnTo>
                  <a:pt x="24408" y="-14823"/>
                </a:lnTo>
                <a:close/>
                <a:moveTo>
                  <a:pt x="121741" y="82570"/>
                </a:moveTo>
                <a:cubicBezTo>
                  <a:pt x="135731" y="72569"/>
                  <a:pt x="152936" y="66675"/>
                  <a:pt x="171450" y="66675"/>
                </a:cubicBezTo>
                <a:cubicBezTo>
                  <a:pt x="218777" y="66675"/>
                  <a:pt x="257175" y="105073"/>
                  <a:pt x="257175" y="152400"/>
                </a:cubicBezTo>
                <a:cubicBezTo>
                  <a:pt x="257175" y="170914"/>
                  <a:pt x="251281" y="188059"/>
                  <a:pt x="241280" y="202109"/>
                </a:cubicBezTo>
                <a:lnTo>
                  <a:pt x="220623" y="181451"/>
                </a:lnTo>
                <a:cubicBezTo>
                  <a:pt x="228183" y="168712"/>
                  <a:pt x="230743" y="153055"/>
                  <a:pt x="226635" y="137577"/>
                </a:cubicBezTo>
                <a:cubicBezTo>
                  <a:pt x="218480" y="107097"/>
                  <a:pt x="187107" y="88999"/>
                  <a:pt x="156627" y="97155"/>
                </a:cubicBezTo>
                <a:cubicBezTo>
                  <a:pt x="151507" y="98524"/>
                  <a:pt x="146685" y="100548"/>
                  <a:pt x="142339" y="103108"/>
                </a:cubicBezTo>
                <a:lnTo>
                  <a:pt x="121682" y="82451"/>
                </a:lnTo>
                <a:close/>
                <a:moveTo>
                  <a:pt x="193655" y="235208"/>
                </a:moveTo>
                <a:cubicBezTo>
                  <a:pt x="186571" y="237113"/>
                  <a:pt x="179130" y="238125"/>
                  <a:pt x="171450" y="238125"/>
                </a:cubicBezTo>
                <a:cubicBezTo>
                  <a:pt x="124123" y="238125"/>
                  <a:pt x="85725" y="199727"/>
                  <a:pt x="85725" y="152400"/>
                </a:cubicBezTo>
                <a:cubicBezTo>
                  <a:pt x="85725" y="144720"/>
                  <a:pt x="86737" y="137279"/>
                  <a:pt x="88642" y="130195"/>
                </a:cubicBezTo>
                <a:lnTo>
                  <a:pt x="41315" y="82867"/>
                </a:lnTo>
                <a:cubicBezTo>
                  <a:pt x="21908" y="104775"/>
                  <a:pt x="8573" y="127992"/>
                  <a:pt x="1488" y="145078"/>
                </a:cubicBezTo>
                <a:cubicBezTo>
                  <a:pt x="-476" y="149781"/>
                  <a:pt x="-476" y="155019"/>
                  <a:pt x="1488" y="159722"/>
                </a:cubicBezTo>
                <a:cubicBezTo>
                  <a:pt x="10358" y="180975"/>
                  <a:pt x="28992" y="211931"/>
                  <a:pt x="56852" y="237768"/>
                </a:cubicBezTo>
                <a:cubicBezTo>
                  <a:pt x="84892" y="263783"/>
                  <a:pt x="123408" y="285750"/>
                  <a:pt x="171510" y="285750"/>
                </a:cubicBezTo>
                <a:cubicBezTo>
                  <a:pt x="193715" y="285750"/>
                  <a:pt x="213896" y="281047"/>
                  <a:pt x="231934" y="273487"/>
                </a:cubicBezTo>
                <a:lnTo>
                  <a:pt x="193715" y="235268"/>
                </a:lnTo>
                <a:close/>
              </a:path>
            </a:pathLst>
          </a:custGeom>
          <a:solidFill>
            <a:srgbClr val="262626"/>
          </a:solidFill>
        </p:spPr>
      </p:sp>
      <p:sp>
        <p:nvSpPr>
          <p:cNvPr id="6" name="Text 4"/>
          <p:cNvSpPr/>
          <p:nvPr/>
        </p:nvSpPr>
        <p:spPr>
          <a:xfrm>
            <a:off x="1473200" y="3581400"/>
            <a:ext cx="1854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Opaque Models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63600" y="4114800"/>
            <a:ext cx="3098800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Black-box APIs hide their reasoning, making their psycho-emotional assessments unverifiable and untrustworthy.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385786" y="3454400"/>
            <a:ext cx="3416300" cy="0"/>
          </a:xfrm>
          <a:prstGeom prst="line">
            <a:avLst/>
          </a:prstGeom>
          <a:noFill/>
          <a:ln w="50800">
            <a:solidFill>
              <a:srgbClr val="8C8C8C"/>
            </a:solidFill>
            <a:prstDash val="solid"/>
            <a:headEnd type="none"/>
            <a:tailEnd type="none"/>
          </a:ln>
        </p:spPr>
      </p:sp>
      <p:sp>
        <p:nvSpPr>
          <p:cNvPr id="9" name="Shape 7"/>
          <p:cNvSpPr/>
          <p:nvPr/>
        </p:nvSpPr>
        <p:spPr>
          <a:xfrm>
            <a:off x="4671536" y="3810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95250" y="0"/>
                </a:moveTo>
                <a:cubicBezTo>
                  <a:pt x="105787" y="0"/>
                  <a:pt x="114300" y="8513"/>
                  <a:pt x="114300" y="19050"/>
                </a:cubicBezTo>
                <a:lnTo>
                  <a:pt x="114300" y="38100"/>
                </a:lnTo>
                <a:lnTo>
                  <a:pt x="190500" y="38100"/>
                </a:lnTo>
                <a:cubicBezTo>
                  <a:pt x="201037" y="38100"/>
                  <a:pt x="209550" y="46613"/>
                  <a:pt x="209550" y="57150"/>
                </a:cubicBezTo>
                <a:cubicBezTo>
                  <a:pt x="209550" y="67687"/>
                  <a:pt x="201037" y="76200"/>
                  <a:pt x="190500" y="76200"/>
                </a:cubicBezTo>
                <a:lnTo>
                  <a:pt x="184785" y="76200"/>
                </a:lnTo>
                <a:lnTo>
                  <a:pt x="179784" y="89952"/>
                </a:lnTo>
                <a:cubicBezTo>
                  <a:pt x="170021" y="116860"/>
                  <a:pt x="155317" y="141446"/>
                  <a:pt x="136803" y="162580"/>
                </a:cubicBezTo>
                <a:cubicBezTo>
                  <a:pt x="145256" y="167819"/>
                  <a:pt x="154067" y="172462"/>
                  <a:pt x="163235" y="176570"/>
                </a:cubicBezTo>
                <a:lnTo>
                  <a:pt x="193238" y="189905"/>
                </a:lnTo>
                <a:lnTo>
                  <a:pt x="230267" y="106561"/>
                </a:lnTo>
                <a:cubicBezTo>
                  <a:pt x="233303" y="99655"/>
                  <a:pt x="240149" y="95250"/>
                  <a:pt x="247650" y="95250"/>
                </a:cubicBezTo>
                <a:cubicBezTo>
                  <a:pt x="255151" y="95250"/>
                  <a:pt x="261997" y="99655"/>
                  <a:pt x="265033" y="106561"/>
                </a:cubicBezTo>
                <a:lnTo>
                  <a:pt x="341233" y="278011"/>
                </a:lnTo>
                <a:cubicBezTo>
                  <a:pt x="345519" y="287655"/>
                  <a:pt x="341174" y="298906"/>
                  <a:pt x="331589" y="303133"/>
                </a:cubicBezTo>
                <a:cubicBezTo>
                  <a:pt x="322005" y="307360"/>
                  <a:pt x="310694" y="303074"/>
                  <a:pt x="306467" y="293489"/>
                </a:cubicBezTo>
                <a:lnTo>
                  <a:pt x="294561" y="266700"/>
                </a:lnTo>
                <a:lnTo>
                  <a:pt x="200799" y="266700"/>
                </a:lnTo>
                <a:lnTo>
                  <a:pt x="188893" y="293489"/>
                </a:lnTo>
                <a:cubicBezTo>
                  <a:pt x="184606" y="303133"/>
                  <a:pt x="173355" y="307419"/>
                  <a:pt x="163770" y="303133"/>
                </a:cubicBezTo>
                <a:cubicBezTo>
                  <a:pt x="154186" y="298847"/>
                  <a:pt x="149840" y="287595"/>
                  <a:pt x="154126" y="278011"/>
                </a:cubicBezTo>
                <a:lnTo>
                  <a:pt x="177820" y="224730"/>
                </a:lnTo>
                <a:lnTo>
                  <a:pt x="147816" y="211395"/>
                </a:lnTo>
                <a:cubicBezTo>
                  <a:pt x="134124" y="205323"/>
                  <a:pt x="121027" y="198060"/>
                  <a:pt x="108645" y="189726"/>
                </a:cubicBezTo>
                <a:cubicBezTo>
                  <a:pt x="95964" y="199965"/>
                  <a:pt x="82094" y="208895"/>
                  <a:pt x="67270" y="216337"/>
                </a:cubicBezTo>
                <a:lnTo>
                  <a:pt x="46613" y="226576"/>
                </a:lnTo>
                <a:cubicBezTo>
                  <a:pt x="37207" y="231279"/>
                  <a:pt x="25777" y="227469"/>
                  <a:pt x="21074" y="218063"/>
                </a:cubicBezTo>
                <a:cubicBezTo>
                  <a:pt x="16371" y="208657"/>
                  <a:pt x="20181" y="197227"/>
                  <a:pt x="29587" y="192524"/>
                </a:cubicBezTo>
                <a:lnTo>
                  <a:pt x="50125" y="182225"/>
                </a:lnTo>
                <a:cubicBezTo>
                  <a:pt x="59829" y="177344"/>
                  <a:pt x="69056" y="171688"/>
                  <a:pt x="77748" y="165378"/>
                </a:cubicBezTo>
                <a:cubicBezTo>
                  <a:pt x="69533" y="157817"/>
                  <a:pt x="61793" y="149662"/>
                  <a:pt x="54590" y="141030"/>
                </a:cubicBezTo>
                <a:lnTo>
                  <a:pt x="48578" y="133767"/>
                </a:lnTo>
                <a:cubicBezTo>
                  <a:pt x="41850" y="125670"/>
                  <a:pt x="42922" y="113645"/>
                  <a:pt x="51018" y="106918"/>
                </a:cubicBezTo>
                <a:cubicBezTo>
                  <a:pt x="59115" y="100191"/>
                  <a:pt x="71140" y="101263"/>
                  <a:pt x="77867" y="109359"/>
                </a:cubicBezTo>
                <a:lnTo>
                  <a:pt x="83939" y="116622"/>
                </a:lnTo>
                <a:cubicBezTo>
                  <a:pt x="90785" y="124897"/>
                  <a:pt x="98286" y="132576"/>
                  <a:pt x="106204" y="139660"/>
                </a:cubicBezTo>
                <a:cubicBezTo>
                  <a:pt x="122575" y="121563"/>
                  <a:pt x="135493" y="100310"/>
                  <a:pt x="144006" y="76914"/>
                </a:cubicBezTo>
                <a:lnTo>
                  <a:pt x="144304" y="76200"/>
                </a:lnTo>
                <a:lnTo>
                  <a:pt x="19110" y="76200"/>
                </a:lnTo>
                <a:cubicBezTo>
                  <a:pt x="8513" y="76200"/>
                  <a:pt x="0" y="67687"/>
                  <a:pt x="0" y="57150"/>
                </a:cubicBezTo>
                <a:cubicBezTo>
                  <a:pt x="0" y="46613"/>
                  <a:pt x="8513" y="38100"/>
                  <a:pt x="19050" y="38100"/>
                </a:cubicBezTo>
                <a:lnTo>
                  <a:pt x="76200" y="38100"/>
                </a:lnTo>
                <a:lnTo>
                  <a:pt x="76200" y="19050"/>
                </a:lnTo>
                <a:cubicBezTo>
                  <a:pt x="76200" y="8513"/>
                  <a:pt x="84713" y="0"/>
                  <a:pt x="95250" y="0"/>
                </a:cubicBezTo>
                <a:close/>
                <a:moveTo>
                  <a:pt x="247650" y="161211"/>
                </a:moveTo>
                <a:lnTo>
                  <a:pt x="217706" y="228600"/>
                </a:lnTo>
                <a:lnTo>
                  <a:pt x="277594" y="228600"/>
                </a:lnTo>
                <a:lnTo>
                  <a:pt x="247650" y="161211"/>
                </a:lnTo>
                <a:close/>
              </a:path>
            </a:pathLst>
          </a:custGeom>
          <a:solidFill>
            <a:srgbClr val="8C8C8C"/>
          </a:solidFill>
        </p:spPr>
      </p:sp>
      <p:sp>
        <p:nvSpPr>
          <p:cNvPr id="10" name="Text 8"/>
          <p:cNvSpPr/>
          <p:nvPr/>
        </p:nvSpPr>
        <p:spPr>
          <a:xfrm>
            <a:off x="5198586" y="3784600"/>
            <a:ext cx="2362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Linguistic Blindness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588986" y="4318000"/>
            <a:ext cx="3098800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Unique Chinese particles, compound verbs, and negation patterns are ignored, leading to culturally inaccurate analysis.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111172" y="3657600"/>
            <a:ext cx="3416300" cy="0"/>
          </a:xfrm>
          <a:prstGeom prst="line">
            <a:avLst/>
          </a:prstGeom>
          <a:noFill/>
          <a:ln w="508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3" name="Shape 11"/>
          <p:cNvSpPr/>
          <p:nvPr/>
        </p:nvSpPr>
        <p:spPr>
          <a:xfrm>
            <a:off x="8415972" y="4013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1438" y="33338"/>
                </a:moveTo>
                <a:cubicBezTo>
                  <a:pt x="71438" y="14942"/>
                  <a:pt x="86380" y="0"/>
                  <a:pt x="104775" y="0"/>
                </a:cubicBezTo>
                <a:lnTo>
                  <a:pt x="119062" y="0"/>
                </a:lnTo>
                <a:cubicBezTo>
                  <a:pt x="129600" y="0"/>
                  <a:pt x="138113" y="8513"/>
                  <a:pt x="138113" y="19050"/>
                </a:cubicBezTo>
                <a:lnTo>
                  <a:pt x="138113" y="285750"/>
                </a:lnTo>
                <a:cubicBezTo>
                  <a:pt x="138113" y="296287"/>
                  <a:pt x="129600" y="304800"/>
                  <a:pt x="119062" y="304800"/>
                </a:cubicBezTo>
                <a:lnTo>
                  <a:pt x="100013" y="304800"/>
                </a:lnTo>
                <a:cubicBezTo>
                  <a:pt x="82272" y="304800"/>
                  <a:pt x="67330" y="292656"/>
                  <a:pt x="63103" y="276225"/>
                </a:cubicBezTo>
                <a:cubicBezTo>
                  <a:pt x="62686" y="276225"/>
                  <a:pt x="62329" y="276225"/>
                  <a:pt x="61912" y="276225"/>
                </a:cubicBezTo>
                <a:cubicBezTo>
                  <a:pt x="35600" y="276225"/>
                  <a:pt x="14288" y="254913"/>
                  <a:pt x="14288" y="228600"/>
                </a:cubicBezTo>
                <a:cubicBezTo>
                  <a:pt x="14288" y="217884"/>
                  <a:pt x="17859" y="208002"/>
                  <a:pt x="23813" y="200025"/>
                </a:cubicBezTo>
                <a:cubicBezTo>
                  <a:pt x="12263" y="191333"/>
                  <a:pt x="4763" y="177522"/>
                  <a:pt x="4763" y="161925"/>
                </a:cubicBezTo>
                <a:cubicBezTo>
                  <a:pt x="4763" y="143530"/>
                  <a:pt x="15240" y="127516"/>
                  <a:pt x="30480" y="119598"/>
                </a:cubicBezTo>
                <a:cubicBezTo>
                  <a:pt x="26253" y="112455"/>
                  <a:pt x="23813" y="104120"/>
                  <a:pt x="23813" y="95250"/>
                </a:cubicBezTo>
                <a:cubicBezTo>
                  <a:pt x="23813" y="68937"/>
                  <a:pt x="45125" y="47625"/>
                  <a:pt x="71438" y="47625"/>
                </a:cubicBezTo>
                <a:lnTo>
                  <a:pt x="71438" y="33338"/>
                </a:lnTo>
                <a:close/>
                <a:moveTo>
                  <a:pt x="233363" y="33338"/>
                </a:moveTo>
                <a:lnTo>
                  <a:pt x="233363" y="47625"/>
                </a:lnTo>
                <a:cubicBezTo>
                  <a:pt x="259675" y="47625"/>
                  <a:pt x="280987" y="68937"/>
                  <a:pt x="280987" y="95250"/>
                </a:cubicBezTo>
                <a:cubicBezTo>
                  <a:pt x="280987" y="104180"/>
                  <a:pt x="278547" y="112514"/>
                  <a:pt x="274320" y="119598"/>
                </a:cubicBezTo>
                <a:cubicBezTo>
                  <a:pt x="289620" y="127516"/>
                  <a:pt x="300038" y="143470"/>
                  <a:pt x="300038" y="161925"/>
                </a:cubicBezTo>
                <a:cubicBezTo>
                  <a:pt x="300038" y="177522"/>
                  <a:pt x="292537" y="191333"/>
                  <a:pt x="280987" y="200025"/>
                </a:cubicBezTo>
                <a:cubicBezTo>
                  <a:pt x="286941" y="208002"/>
                  <a:pt x="290513" y="217884"/>
                  <a:pt x="290513" y="228600"/>
                </a:cubicBezTo>
                <a:cubicBezTo>
                  <a:pt x="290513" y="254913"/>
                  <a:pt x="269200" y="276225"/>
                  <a:pt x="242888" y="276225"/>
                </a:cubicBezTo>
                <a:cubicBezTo>
                  <a:pt x="242471" y="276225"/>
                  <a:pt x="242114" y="276225"/>
                  <a:pt x="241697" y="276225"/>
                </a:cubicBezTo>
                <a:cubicBezTo>
                  <a:pt x="237470" y="292656"/>
                  <a:pt x="222528" y="304800"/>
                  <a:pt x="204787" y="304800"/>
                </a:cubicBezTo>
                <a:lnTo>
                  <a:pt x="185738" y="304800"/>
                </a:lnTo>
                <a:cubicBezTo>
                  <a:pt x="175200" y="304800"/>
                  <a:pt x="166688" y="296287"/>
                  <a:pt x="166688" y="285750"/>
                </a:cubicBezTo>
                <a:lnTo>
                  <a:pt x="166688" y="19050"/>
                </a:lnTo>
                <a:cubicBezTo>
                  <a:pt x="166688" y="8513"/>
                  <a:pt x="175200" y="0"/>
                  <a:pt x="185738" y="0"/>
                </a:cubicBezTo>
                <a:lnTo>
                  <a:pt x="200025" y="0"/>
                </a:lnTo>
                <a:cubicBezTo>
                  <a:pt x="218420" y="0"/>
                  <a:pt x="233363" y="14942"/>
                  <a:pt x="233363" y="3333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4" name="Text 12"/>
          <p:cNvSpPr/>
          <p:nvPr/>
        </p:nvSpPr>
        <p:spPr>
          <a:xfrm>
            <a:off x="8923972" y="3987800"/>
            <a:ext cx="1714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Invisible Risks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314372" y="4521200"/>
            <a:ext cx="3098800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Cognitive distortions that signal mental health risks remain undetected, preventing early intervention.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254000" y="1920240"/>
            <a:ext cx="5753100" cy="1066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We propose a rule-based engine that exposes every scoring step to human scrutiny, ensuring every decision is traceable and explainable.</a:t>
            </a:r>
            <a:endParaRPr lang="en-US" sz="1600" dirty="0"/>
          </a:p>
        </p:txBody>
      </p:sp>
      <p:sp>
        <p:nvSpPr>
          <p:cNvPr id="4" name="Shape 2"/>
          <p:cNvSpPr/>
          <p:nvPr>
            <p:custDataLst>
              <p:tags r:id="rId1"/>
            </p:custDataLst>
          </p:nvPr>
        </p:nvSpPr>
        <p:spPr>
          <a:xfrm>
            <a:off x="285750" y="328168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5" name="Text 3"/>
          <p:cNvSpPr/>
          <p:nvPr>
            <p:custDataLst>
              <p:tags r:id="rId2"/>
            </p:custDataLst>
          </p:nvPr>
        </p:nvSpPr>
        <p:spPr>
          <a:xfrm>
            <a:off x="723900" y="3291840"/>
            <a:ext cx="52705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77 Explainable Features: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A compact dictionary of n-grams with human-readable justifications.</a:t>
            </a:r>
            <a:endParaRPr lang="en-US" sz="1600" dirty="0"/>
          </a:p>
        </p:txBody>
      </p:sp>
      <p:sp>
        <p:nvSpPr>
          <p:cNvPr id="6" name="Shape 4"/>
          <p:cNvSpPr/>
          <p:nvPr>
            <p:custDataLst>
              <p:tags r:id="rId3"/>
            </p:custDataLst>
          </p:nvPr>
        </p:nvSpPr>
        <p:spPr>
          <a:xfrm>
            <a:off x="285750" y="415544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7" name="Text 5"/>
          <p:cNvSpPr/>
          <p:nvPr>
            <p:custDataLst>
              <p:tags r:id="rId4"/>
            </p:custDataLst>
          </p:nvPr>
        </p:nvSpPr>
        <p:spPr>
          <a:xfrm>
            <a:off x="723900" y="4104640"/>
            <a:ext cx="52705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Cultural Fidelity: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Embedded Chinese-specific linguistic patterns for accurate analysis.</a:t>
            </a:r>
            <a:endParaRPr lang="en-US" sz="1600" dirty="0"/>
          </a:p>
        </p:txBody>
      </p:sp>
      <p:pic>
        <p:nvPicPr>
          <p:cNvPr id="10" name="Image 0" descr="https://kimi-web-img.moonshot.cn/img/bkimg.cdn.bcebos.com/193a00631aac10193038a0c1f88935e5f3b57f63"/>
          <p:cNvPicPr>
            <a:picLocks noChangeAspect="1"/>
          </p:cNvPicPr>
          <p:nvPr/>
        </p:nvPicPr>
        <p:blipFill>
          <a:blip r:embed="rId5"/>
          <a:srcRect l="14691" r="14691"/>
          <a:stretch>
            <a:fillRect/>
          </a:stretch>
        </p:blipFill>
        <p:spPr>
          <a:xfrm>
            <a:off x="6299200" y="889000"/>
            <a:ext cx="5638800" cy="5080000"/>
          </a:xfrm>
          <a:prstGeom prst="roundRect">
            <a:avLst>
              <a:gd name="adj" fmla="val 2000"/>
            </a:avLst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9700" y="167656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Modular Pipeline From Post to Insight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96850" y="2387760"/>
            <a:ext cx="1179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 four-stage, pluggable architecture ensuring transparency and accountability at every step.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4203700"/>
            <a:ext cx="11684000" cy="25400"/>
          </a:xfrm>
          <a:custGeom>
            <a:avLst/>
            <a:gdLst/>
            <a:ahLst/>
            <a:cxnLst/>
            <a:rect l="l" t="t" r="r" b="b"/>
            <a:pathLst>
              <a:path w="11684000" h="25400">
                <a:moveTo>
                  <a:pt x="0" y="0"/>
                </a:moveTo>
                <a:lnTo>
                  <a:pt x="11684000" y="0"/>
                </a:lnTo>
                <a:lnTo>
                  <a:pt x="116840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8C8C8C"/>
          </a:solidFill>
        </p:spPr>
      </p:sp>
      <p:sp>
        <p:nvSpPr>
          <p:cNvPr id="5" name="Shape 3"/>
          <p:cNvSpPr/>
          <p:nvPr/>
        </p:nvSpPr>
        <p:spPr>
          <a:xfrm>
            <a:off x="1358900" y="325136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262626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263650" y="3251360"/>
            <a:ext cx="11049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153160" y="4419760"/>
            <a:ext cx="1422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Data Loading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19100" y="477536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Scrapes APIs while respecting rate limits and anonymizing users.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178300" y="325136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262626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083050" y="3251360"/>
            <a:ext cx="11049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920966" y="4419760"/>
            <a:ext cx="1536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Preprocessing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238500" y="477536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Normalizes text and segments it with a domain-adapted dictionary.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997700" y="325136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262626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902450" y="3251360"/>
            <a:ext cx="11049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438900" y="4419760"/>
            <a:ext cx="213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057900" y="477536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Applies the 77 hand-curated n-gram features for scoring.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9817100" y="325136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262626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721850" y="3251360"/>
            <a:ext cx="11049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595168" y="4419760"/>
            <a:ext cx="1460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Analysis &amp; Viz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877300" y="477536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Generates transparent logs, CSV summaries, and risk flags.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9700" y="2540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Ten Cognitive Distortions Defined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296704" y="143256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5875" y="31750"/>
                </a:moveTo>
                <a:cubicBezTo>
                  <a:pt x="9475" y="31750"/>
                  <a:pt x="3671" y="35620"/>
                  <a:pt x="1191" y="41573"/>
                </a:cubicBezTo>
                <a:cubicBezTo>
                  <a:pt x="-1290" y="47526"/>
                  <a:pt x="99" y="54322"/>
                  <a:pt x="4663" y="58837"/>
                </a:cubicBezTo>
                <a:lnTo>
                  <a:pt x="95250" y="149473"/>
                </a:lnTo>
                <a:lnTo>
                  <a:pt x="95250" y="206375"/>
                </a:lnTo>
                <a:cubicBezTo>
                  <a:pt x="95250" y="210592"/>
                  <a:pt x="96937" y="214610"/>
                  <a:pt x="99913" y="217587"/>
                </a:cubicBezTo>
                <a:lnTo>
                  <a:pt x="131663" y="249337"/>
                </a:lnTo>
                <a:cubicBezTo>
                  <a:pt x="136227" y="253901"/>
                  <a:pt x="143024" y="255240"/>
                  <a:pt x="148977" y="252760"/>
                </a:cubicBezTo>
                <a:cubicBezTo>
                  <a:pt x="154930" y="250279"/>
                  <a:pt x="158750" y="244525"/>
                  <a:pt x="158750" y="238125"/>
                </a:cubicBezTo>
                <a:lnTo>
                  <a:pt x="158750" y="149473"/>
                </a:lnTo>
                <a:lnTo>
                  <a:pt x="249337" y="58886"/>
                </a:lnTo>
                <a:cubicBezTo>
                  <a:pt x="253901" y="54322"/>
                  <a:pt x="255240" y="47526"/>
                  <a:pt x="252760" y="41573"/>
                </a:cubicBezTo>
                <a:cubicBezTo>
                  <a:pt x="250279" y="35620"/>
                  <a:pt x="244525" y="31750"/>
                  <a:pt x="238125" y="31750"/>
                </a:cubicBezTo>
                <a:lnTo>
                  <a:pt x="15875" y="31750"/>
                </a:lnTo>
                <a:close/>
              </a:path>
            </a:pathLst>
          </a:custGeom>
          <a:solidFill>
            <a:srgbClr val="262626"/>
          </a:solidFill>
        </p:spPr>
      </p:sp>
      <p:sp>
        <p:nvSpPr>
          <p:cNvPr id="4" name="Text 2"/>
          <p:cNvSpPr/>
          <p:nvPr/>
        </p:nvSpPr>
        <p:spPr>
          <a:xfrm>
            <a:off x="745966" y="1254761"/>
            <a:ext cx="52451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Mental Filtering: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Selective negative attention, e.g., "只看到坏处".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378575" y="1432561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11125" y="123031"/>
                </a:moveTo>
                <a:cubicBezTo>
                  <a:pt x="143981" y="123031"/>
                  <a:pt x="170656" y="96356"/>
                  <a:pt x="170656" y="63500"/>
                </a:cubicBezTo>
                <a:cubicBezTo>
                  <a:pt x="170656" y="30644"/>
                  <a:pt x="143981" y="3969"/>
                  <a:pt x="111125" y="3969"/>
                </a:cubicBezTo>
                <a:cubicBezTo>
                  <a:pt x="78269" y="3969"/>
                  <a:pt x="51594" y="30644"/>
                  <a:pt x="51594" y="63500"/>
                </a:cubicBezTo>
                <a:cubicBezTo>
                  <a:pt x="51594" y="96356"/>
                  <a:pt x="78269" y="123031"/>
                  <a:pt x="111125" y="123031"/>
                </a:cubicBezTo>
                <a:close/>
                <a:moveTo>
                  <a:pt x="96391" y="150813"/>
                </a:moveTo>
                <a:cubicBezTo>
                  <a:pt x="47526" y="150813"/>
                  <a:pt x="7938" y="190401"/>
                  <a:pt x="7938" y="239266"/>
                </a:cubicBezTo>
                <a:cubicBezTo>
                  <a:pt x="7938" y="247402"/>
                  <a:pt x="14536" y="254000"/>
                  <a:pt x="22671" y="254000"/>
                </a:cubicBezTo>
                <a:lnTo>
                  <a:pt x="199579" y="254000"/>
                </a:lnTo>
                <a:cubicBezTo>
                  <a:pt x="207714" y="254000"/>
                  <a:pt x="214313" y="247402"/>
                  <a:pt x="214313" y="239266"/>
                </a:cubicBezTo>
                <a:cubicBezTo>
                  <a:pt x="214313" y="190401"/>
                  <a:pt x="174724" y="150813"/>
                  <a:pt x="125859" y="150813"/>
                </a:cubicBezTo>
                <a:lnTo>
                  <a:pt x="96391" y="150813"/>
                </a:lnTo>
                <a:close/>
              </a:path>
            </a:pathLst>
          </a:custGeom>
          <a:solidFill>
            <a:srgbClr val="262626"/>
          </a:solidFill>
        </p:spPr>
      </p:sp>
      <p:sp>
        <p:nvSpPr>
          <p:cNvPr id="6" name="Text 4"/>
          <p:cNvSpPr/>
          <p:nvPr/>
        </p:nvSpPr>
        <p:spPr>
          <a:xfrm>
            <a:off x="6832759" y="1254761"/>
            <a:ext cx="5207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Personalization: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Excessive self-blame, e.g., "都是我害的".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87020" y="257048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74575" y="138906"/>
                </a:moveTo>
                <a:lnTo>
                  <a:pt x="79871" y="138906"/>
                </a:lnTo>
                <a:cubicBezTo>
                  <a:pt x="81310" y="170904"/>
                  <a:pt x="88404" y="200372"/>
                  <a:pt x="98475" y="221952"/>
                </a:cubicBezTo>
                <a:cubicBezTo>
                  <a:pt x="104130" y="234107"/>
                  <a:pt x="110232" y="242689"/>
                  <a:pt x="115888" y="247948"/>
                </a:cubicBezTo>
                <a:cubicBezTo>
                  <a:pt x="121444" y="253157"/>
                  <a:pt x="125264" y="254000"/>
                  <a:pt x="127248" y="254000"/>
                </a:cubicBezTo>
                <a:cubicBezTo>
                  <a:pt x="129232" y="254000"/>
                  <a:pt x="133052" y="253157"/>
                  <a:pt x="138609" y="247948"/>
                </a:cubicBezTo>
                <a:cubicBezTo>
                  <a:pt x="144264" y="242689"/>
                  <a:pt x="150366" y="234057"/>
                  <a:pt x="156021" y="221952"/>
                </a:cubicBezTo>
                <a:cubicBezTo>
                  <a:pt x="166092" y="200372"/>
                  <a:pt x="173186" y="170904"/>
                  <a:pt x="174625" y="138906"/>
                </a:cubicBezTo>
                <a:close/>
                <a:moveTo>
                  <a:pt x="79821" y="115094"/>
                </a:moveTo>
                <a:lnTo>
                  <a:pt x="174526" y="115094"/>
                </a:lnTo>
                <a:cubicBezTo>
                  <a:pt x="173137" y="83096"/>
                  <a:pt x="166043" y="53628"/>
                  <a:pt x="155972" y="32048"/>
                </a:cubicBezTo>
                <a:cubicBezTo>
                  <a:pt x="150316" y="19943"/>
                  <a:pt x="144214" y="11311"/>
                  <a:pt x="138559" y="6052"/>
                </a:cubicBezTo>
                <a:cubicBezTo>
                  <a:pt x="133003" y="843"/>
                  <a:pt x="129183" y="0"/>
                  <a:pt x="127198" y="0"/>
                </a:cubicBezTo>
                <a:cubicBezTo>
                  <a:pt x="125214" y="0"/>
                  <a:pt x="121394" y="843"/>
                  <a:pt x="115838" y="6052"/>
                </a:cubicBezTo>
                <a:cubicBezTo>
                  <a:pt x="110182" y="11311"/>
                  <a:pt x="104080" y="19943"/>
                  <a:pt x="98425" y="32048"/>
                </a:cubicBezTo>
                <a:cubicBezTo>
                  <a:pt x="88354" y="53628"/>
                  <a:pt x="81260" y="83096"/>
                  <a:pt x="79821" y="115094"/>
                </a:cubicBezTo>
                <a:close/>
                <a:moveTo>
                  <a:pt x="56009" y="115094"/>
                </a:moveTo>
                <a:cubicBezTo>
                  <a:pt x="57745" y="72628"/>
                  <a:pt x="68709" y="33189"/>
                  <a:pt x="84733" y="7293"/>
                </a:cubicBezTo>
                <a:cubicBezTo>
                  <a:pt x="39043" y="23465"/>
                  <a:pt x="5407" y="65088"/>
                  <a:pt x="744" y="115094"/>
                </a:cubicBezTo>
                <a:lnTo>
                  <a:pt x="56009" y="115094"/>
                </a:lnTo>
                <a:close/>
                <a:moveTo>
                  <a:pt x="744" y="138906"/>
                </a:moveTo>
                <a:cubicBezTo>
                  <a:pt x="5407" y="188913"/>
                  <a:pt x="39043" y="230535"/>
                  <a:pt x="84733" y="246707"/>
                </a:cubicBezTo>
                <a:cubicBezTo>
                  <a:pt x="68709" y="220811"/>
                  <a:pt x="57745" y="181372"/>
                  <a:pt x="56009" y="138906"/>
                </a:cubicBezTo>
                <a:lnTo>
                  <a:pt x="744" y="138906"/>
                </a:lnTo>
                <a:close/>
                <a:moveTo>
                  <a:pt x="198388" y="138906"/>
                </a:moveTo>
                <a:cubicBezTo>
                  <a:pt x="196652" y="181372"/>
                  <a:pt x="185688" y="220811"/>
                  <a:pt x="169664" y="246707"/>
                </a:cubicBezTo>
                <a:cubicBezTo>
                  <a:pt x="215354" y="230485"/>
                  <a:pt x="248989" y="188913"/>
                  <a:pt x="253653" y="138906"/>
                </a:cubicBezTo>
                <a:lnTo>
                  <a:pt x="198388" y="138906"/>
                </a:lnTo>
                <a:close/>
                <a:moveTo>
                  <a:pt x="253653" y="115094"/>
                </a:moveTo>
                <a:cubicBezTo>
                  <a:pt x="248989" y="65088"/>
                  <a:pt x="215354" y="23465"/>
                  <a:pt x="169664" y="7293"/>
                </a:cubicBezTo>
                <a:cubicBezTo>
                  <a:pt x="185688" y="33189"/>
                  <a:pt x="196652" y="72628"/>
                  <a:pt x="198388" y="115094"/>
                </a:cubicBezTo>
                <a:lnTo>
                  <a:pt x="253653" y="115094"/>
                </a:lnTo>
                <a:close/>
              </a:path>
            </a:pathLst>
          </a:custGeom>
          <a:solidFill>
            <a:srgbClr val="262626"/>
          </a:solidFill>
        </p:spPr>
      </p:sp>
      <p:sp>
        <p:nvSpPr>
          <p:cNvPr id="8" name="Text 6"/>
          <p:cNvSpPr/>
          <p:nvPr/>
        </p:nvSpPr>
        <p:spPr>
          <a:xfrm>
            <a:off x="726599" y="2392680"/>
            <a:ext cx="52705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Overgeneralization: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Broad negative conclusions, e.g., "总是", "永远".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91275" y="257048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68077" y="-4911"/>
                </a:moveTo>
                <a:cubicBezTo>
                  <a:pt x="173980" y="-645"/>
                  <a:pt x="176163" y="7094"/>
                  <a:pt x="173484" y="13841"/>
                </a:cubicBezTo>
                <a:lnTo>
                  <a:pt x="134590" y="111125"/>
                </a:lnTo>
                <a:lnTo>
                  <a:pt x="206375" y="111125"/>
                </a:lnTo>
                <a:cubicBezTo>
                  <a:pt x="213072" y="111125"/>
                  <a:pt x="219025" y="115292"/>
                  <a:pt x="221307" y="121593"/>
                </a:cubicBezTo>
                <a:cubicBezTo>
                  <a:pt x="223589" y="127893"/>
                  <a:pt x="221655" y="134938"/>
                  <a:pt x="216545" y="139204"/>
                </a:cubicBezTo>
                <a:lnTo>
                  <a:pt x="73670" y="258266"/>
                </a:lnTo>
                <a:cubicBezTo>
                  <a:pt x="68064" y="262930"/>
                  <a:pt x="60077" y="263178"/>
                  <a:pt x="54173" y="258911"/>
                </a:cubicBezTo>
                <a:cubicBezTo>
                  <a:pt x="48270" y="254645"/>
                  <a:pt x="46087" y="246906"/>
                  <a:pt x="48766" y="240159"/>
                </a:cubicBezTo>
                <a:lnTo>
                  <a:pt x="87660" y="142875"/>
                </a:lnTo>
                <a:lnTo>
                  <a:pt x="15875" y="142875"/>
                </a:lnTo>
                <a:cubicBezTo>
                  <a:pt x="9178" y="142875"/>
                  <a:pt x="3225" y="138708"/>
                  <a:pt x="943" y="132407"/>
                </a:cubicBezTo>
                <a:cubicBezTo>
                  <a:pt x="-1339" y="126107"/>
                  <a:pt x="595" y="119062"/>
                  <a:pt x="5705" y="114796"/>
                </a:cubicBezTo>
                <a:lnTo>
                  <a:pt x="148580" y="-4266"/>
                </a:lnTo>
                <a:cubicBezTo>
                  <a:pt x="154186" y="-8930"/>
                  <a:pt x="162173" y="-9178"/>
                  <a:pt x="168077" y="-4911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10" name="Text 8"/>
          <p:cNvSpPr/>
          <p:nvPr/>
        </p:nvSpPr>
        <p:spPr>
          <a:xfrm>
            <a:off x="6858000" y="2545080"/>
            <a:ext cx="5092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Catastrophizing: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Expecting the worst, e.g., "完蛋了".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30200" y="3708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6123" y="47625"/>
                </a:moveTo>
                <a:lnTo>
                  <a:pt x="16123" y="121791"/>
                </a:lnTo>
                <a:cubicBezTo>
                  <a:pt x="16123" y="130225"/>
                  <a:pt x="19447" y="138311"/>
                  <a:pt x="25400" y="144264"/>
                </a:cubicBezTo>
                <a:lnTo>
                  <a:pt x="120650" y="239514"/>
                </a:lnTo>
                <a:cubicBezTo>
                  <a:pt x="133052" y="251916"/>
                  <a:pt x="153144" y="251916"/>
                  <a:pt x="165546" y="239514"/>
                </a:cubicBezTo>
                <a:lnTo>
                  <a:pt x="239713" y="165348"/>
                </a:lnTo>
                <a:cubicBezTo>
                  <a:pt x="252115" y="152946"/>
                  <a:pt x="252115" y="132854"/>
                  <a:pt x="239713" y="120452"/>
                </a:cubicBezTo>
                <a:lnTo>
                  <a:pt x="144463" y="25202"/>
                </a:lnTo>
                <a:cubicBezTo>
                  <a:pt x="138509" y="19199"/>
                  <a:pt x="130473" y="15875"/>
                  <a:pt x="122039" y="15875"/>
                </a:cubicBezTo>
                <a:lnTo>
                  <a:pt x="47873" y="15875"/>
                </a:lnTo>
                <a:cubicBezTo>
                  <a:pt x="30361" y="15875"/>
                  <a:pt x="16123" y="30113"/>
                  <a:pt x="16123" y="47625"/>
                </a:cubicBezTo>
                <a:close/>
                <a:moveTo>
                  <a:pt x="71686" y="55563"/>
                </a:moveTo>
                <a:cubicBezTo>
                  <a:pt x="80447" y="55563"/>
                  <a:pt x="87561" y="62676"/>
                  <a:pt x="87561" y="71438"/>
                </a:cubicBezTo>
                <a:cubicBezTo>
                  <a:pt x="87561" y="80199"/>
                  <a:pt x="80447" y="87313"/>
                  <a:pt x="71686" y="87313"/>
                </a:cubicBezTo>
                <a:cubicBezTo>
                  <a:pt x="62924" y="87313"/>
                  <a:pt x="55811" y="80199"/>
                  <a:pt x="55811" y="71438"/>
                </a:cubicBezTo>
                <a:cubicBezTo>
                  <a:pt x="55811" y="62676"/>
                  <a:pt x="62924" y="55563"/>
                  <a:pt x="71686" y="55563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12" name="Text 10"/>
          <p:cNvSpPr/>
          <p:nvPr/>
        </p:nvSpPr>
        <p:spPr>
          <a:xfrm>
            <a:off x="812800" y="3683000"/>
            <a:ext cx="4813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Labeling: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Global negative evaluation, e.g., "废物".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40316" y="3708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59531" y="27781"/>
                </a:moveTo>
                <a:cubicBezTo>
                  <a:pt x="59531" y="12452"/>
                  <a:pt x="71983" y="0"/>
                  <a:pt x="87313" y="0"/>
                </a:cubicBezTo>
                <a:lnTo>
                  <a:pt x="99219" y="0"/>
                </a:lnTo>
                <a:cubicBezTo>
                  <a:pt x="108000" y="0"/>
                  <a:pt x="115094" y="7094"/>
                  <a:pt x="115094" y="15875"/>
                </a:cubicBezTo>
                <a:lnTo>
                  <a:pt x="115094" y="238125"/>
                </a:lnTo>
                <a:cubicBezTo>
                  <a:pt x="115094" y="246906"/>
                  <a:pt x="108000" y="254000"/>
                  <a:pt x="99219" y="254000"/>
                </a:cubicBezTo>
                <a:lnTo>
                  <a:pt x="83344" y="254000"/>
                </a:lnTo>
                <a:cubicBezTo>
                  <a:pt x="68560" y="254000"/>
                  <a:pt x="56108" y="243880"/>
                  <a:pt x="52586" y="230188"/>
                </a:cubicBezTo>
                <a:cubicBezTo>
                  <a:pt x="52239" y="230188"/>
                  <a:pt x="51941" y="230188"/>
                  <a:pt x="51594" y="230188"/>
                </a:cubicBezTo>
                <a:cubicBezTo>
                  <a:pt x="29666" y="230188"/>
                  <a:pt x="11906" y="212427"/>
                  <a:pt x="11906" y="190500"/>
                </a:cubicBezTo>
                <a:cubicBezTo>
                  <a:pt x="11906" y="181570"/>
                  <a:pt x="14883" y="173335"/>
                  <a:pt x="19844" y="166688"/>
                </a:cubicBezTo>
                <a:cubicBezTo>
                  <a:pt x="10220" y="159445"/>
                  <a:pt x="3969" y="147935"/>
                  <a:pt x="3969" y="134938"/>
                </a:cubicBezTo>
                <a:cubicBezTo>
                  <a:pt x="3969" y="119608"/>
                  <a:pt x="12700" y="106263"/>
                  <a:pt x="25400" y="99665"/>
                </a:cubicBezTo>
                <a:cubicBezTo>
                  <a:pt x="21878" y="93712"/>
                  <a:pt x="19844" y="86767"/>
                  <a:pt x="19844" y="79375"/>
                </a:cubicBezTo>
                <a:cubicBezTo>
                  <a:pt x="19844" y="57448"/>
                  <a:pt x="37604" y="39688"/>
                  <a:pt x="59531" y="39688"/>
                </a:cubicBezTo>
                <a:lnTo>
                  <a:pt x="59531" y="27781"/>
                </a:lnTo>
                <a:close/>
                <a:moveTo>
                  <a:pt x="194469" y="27781"/>
                </a:moveTo>
                <a:lnTo>
                  <a:pt x="194469" y="39688"/>
                </a:lnTo>
                <a:cubicBezTo>
                  <a:pt x="216396" y="39688"/>
                  <a:pt x="234156" y="57448"/>
                  <a:pt x="234156" y="79375"/>
                </a:cubicBezTo>
                <a:cubicBezTo>
                  <a:pt x="234156" y="86816"/>
                  <a:pt x="232122" y="93762"/>
                  <a:pt x="228600" y="99665"/>
                </a:cubicBezTo>
                <a:cubicBezTo>
                  <a:pt x="241350" y="106263"/>
                  <a:pt x="250031" y="119559"/>
                  <a:pt x="250031" y="134938"/>
                </a:cubicBezTo>
                <a:cubicBezTo>
                  <a:pt x="250031" y="147935"/>
                  <a:pt x="243780" y="159445"/>
                  <a:pt x="234156" y="166688"/>
                </a:cubicBezTo>
                <a:cubicBezTo>
                  <a:pt x="239117" y="173335"/>
                  <a:pt x="242094" y="181570"/>
                  <a:pt x="242094" y="190500"/>
                </a:cubicBezTo>
                <a:cubicBezTo>
                  <a:pt x="242094" y="212427"/>
                  <a:pt x="224334" y="230188"/>
                  <a:pt x="202406" y="230188"/>
                </a:cubicBezTo>
                <a:cubicBezTo>
                  <a:pt x="202059" y="230188"/>
                  <a:pt x="201761" y="230188"/>
                  <a:pt x="201414" y="230188"/>
                </a:cubicBezTo>
                <a:cubicBezTo>
                  <a:pt x="197892" y="243880"/>
                  <a:pt x="185440" y="254000"/>
                  <a:pt x="170656" y="254000"/>
                </a:cubicBezTo>
                <a:lnTo>
                  <a:pt x="154781" y="254000"/>
                </a:lnTo>
                <a:cubicBezTo>
                  <a:pt x="146000" y="254000"/>
                  <a:pt x="138906" y="246906"/>
                  <a:pt x="138906" y="238125"/>
                </a:cubicBezTo>
                <a:lnTo>
                  <a:pt x="138906" y="15875"/>
                </a:lnTo>
                <a:cubicBezTo>
                  <a:pt x="138906" y="7094"/>
                  <a:pt x="146000" y="0"/>
                  <a:pt x="154781" y="0"/>
                </a:cubicBezTo>
                <a:lnTo>
                  <a:pt x="166688" y="0"/>
                </a:lnTo>
                <a:cubicBezTo>
                  <a:pt x="182017" y="0"/>
                  <a:pt x="194469" y="12452"/>
                  <a:pt x="194469" y="27781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14" name="Text 12"/>
          <p:cNvSpPr/>
          <p:nvPr/>
        </p:nvSpPr>
        <p:spPr>
          <a:xfrm>
            <a:off x="6787833" y="3530600"/>
            <a:ext cx="5257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Mind Reading: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Assuming others' thoughts, e.g., "他们肯定嘲笑我".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285909" y="484632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9559" y="43210"/>
                </a:moveTo>
                <a:lnTo>
                  <a:pt x="127000" y="53479"/>
                </a:lnTo>
                <a:lnTo>
                  <a:pt x="134441" y="43210"/>
                </a:lnTo>
                <a:cubicBezTo>
                  <a:pt x="146844" y="26045"/>
                  <a:pt x="166787" y="15875"/>
                  <a:pt x="187970" y="15875"/>
                </a:cubicBezTo>
                <a:cubicBezTo>
                  <a:pt x="224433" y="15875"/>
                  <a:pt x="254000" y="45442"/>
                  <a:pt x="254000" y="81905"/>
                </a:cubicBezTo>
                <a:lnTo>
                  <a:pt x="254000" y="83195"/>
                </a:lnTo>
                <a:cubicBezTo>
                  <a:pt x="254000" y="138857"/>
                  <a:pt x="184596" y="203498"/>
                  <a:pt x="148382" y="231130"/>
                </a:cubicBezTo>
                <a:cubicBezTo>
                  <a:pt x="142230" y="235793"/>
                  <a:pt x="134689" y="238125"/>
                  <a:pt x="127000" y="238125"/>
                </a:cubicBezTo>
                <a:cubicBezTo>
                  <a:pt x="119311" y="238125"/>
                  <a:pt x="111720" y="235843"/>
                  <a:pt x="105618" y="231130"/>
                </a:cubicBezTo>
                <a:cubicBezTo>
                  <a:pt x="69404" y="203498"/>
                  <a:pt x="0" y="138857"/>
                  <a:pt x="0" y="83195"/>
                </a:cubicBezTo>
                <a:lnTo>
                  <a:pt x="0" y="81905"/>
                </a:lnTo>
                <a:cubicBezTo>
                  <a:pt x="0" y="45442"/>
                  <a:pt x="29567" y="15875"/>
                  <a:pt x="66030" y="15875"/>
                </a:cubicBezTo>
                <a:cubicBezTo>
                  <a:pt x="87213" y="15875"/>
                  <a:pt x="107156" y="26045"/>
                  <a:pt x="119559" y="43210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16" name="Text 14"/>
          <p:cNvSpPr/>
          <p:nvPr/>
        </p:nvSpPr>
        <p:spPr>
          <a:xfrm>
            <a:off x="724218" y="4668521"/>
            <a:ext cx="52705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Emotional Reasoning: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Feelings as facts, e.g., "我感到绝望所以没希望".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353175" y="4846321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84138" y="76101"/>
                </a:moveTo>
                <a:lnTo>
                  <a:pt x="74861" y="66824"/>
                </a:lnTo>
                <a:cubicBezTo>
                  <a:pt x="68659" y="60623"/>
                  <a:pt x="68659" y="50552"/>
                  <a:pt x="74861" y="44351"/>
                </a:cubicBezTo>
                <a:lnTo>
                  <a:pt x="131763" y="-12601"/>
                </a:lnTo>
                <a:cubicBezTo>
                  <a:pt x="137964" y="-18802"/>
                  <a:pt x="148034" y="-18802"/>
                  <a:pt x="154236" y="-12601"/>
                </a:cubicBezTo>
                <a:lnTo>
                  <a:pt x="163513" y="-3274"/>
                </a:lnTo>
                <a:cubicBezTo>
                  <a:pt x="169714" y="2927"/>
                  <a:pt x="169714" y="12998"/>
                  <a:pt x="163513" y="19199"/>
                </a:cubicBezTo>
                <a:lnTo>
                  <a:pt x="106611" y="76101"/>
                </a:lnTo>
                <a:cubicBezTo>
                  <a:pt x="100409" y="82302"/>
                  <a:pt x="90339" y="82302"/>
                  <a:pt x="84138" y="76101"/>
                </a:cubicBezTo>
                <a:close/>
                <a:moveTo>
                  <a:pt x="136922" y="105023"/>
                </a:moveTo>
                <a:lnTo>
                  <a:pt x="121345" y="89446"/>
                </a:lnTo>
                <a:lnTo>
                  <a:pt x="176907" y="33883"/>
                </a:lnTo>
                <a:lnTo>
                  <a:pt x="236141" y="93117"/>
                </a:lnTo>
                <a:lnTo>
                  <a:pt x="180578" y="148679"/>
                </a:lnTo>
                <a:lnTo>
                  <a:pt x="165001" y="133102"/>
                </a:lnTo>
                <a:lnTo>
                  <a:pt x="49907" y="248196"/>
                </a:lnTo>
                <a:cubicBezTo>
                  <a:pt x="42168" y="255935"/>
                  <a:pt x="29617" y="255935"/>
                  <a:pt x="21828" y="248196"/>
                </a:cubicBezTo>
                <a:cubicBezTo>
                  <a:pt x="14039" y="240457"/>
                  <a:pt x="14089" y="227905"/>
                  <a:pt x="21828" y="220117"/>
                </a:cubicBezTo>
                <a:lnTo>
                  <a:pt x="136922" y="105023"/>
                </a:lnTo>
                <a:close/>
                <a:moveTo>
                  <a:pt x="193923" y="185837"/>
                </a:moveTo>
                <a:cubicBezTo>
                  <a:pt x="187722" y="179636"/>
                  <a:pt x="187722" y="169565"/>
                  <a:pt x="193923" y="163364"/>
                </a:cubicBezTo>
                <a:lnTo>
                  <a:pt x="250825" y="106462"/>
                </a:lnTo>
                <a:cubicBezTo>
                  <a:pt x="257026" y="100261"/>
                  <a:pt x="267097" y="100261"/>
                  <a:pt x="273298" y="106462"/>
                </a:cubicBezTo>
                <a:lnTo>
                  <a:pt x="282575" y="115739"/>
                </a:lnTo>
                <a:cubicBezTo>
                  <a:pt x="288776" y="121940"/>
                  <a:pt x="288776" y="132011"/>
                  <a:pt x="282575" y="138212"/>
                </a:cubicBezTo>
                <a:lnTo>
                  <a:pt x="225673" y="195163"/>
                </a:lnTo>
                <a:cubicBezTo>
                  <a:pt x="219472" y="201364"/>
                  <a:pt x="209401" y="201364"/>
                  <a:pt x="203200" y="195163"/>
                </a:cubicBezTo>
                <a:lnTo>
                  <a:pt x="193923" y="185886"/>
                </a:lnTo>
                <a:close/>
              </a:path>
            </a:pathLst>
          </a:custGeom>
          <a:solidFill>
            <a:srgbClr val="262626"/>
          </a:solidFill>
        </p:spPr>
      </p:sp>
      <p:sp>
        <p:nvSpPr>
          <p:cNvPr id="18" name="Text 16"/>
          <p:cNvSpPr/>
          <p:nvPr/>
        </p:nvSpPr>
        <p:spPr>
          <a:xfrm>
            <a:off x="6845459" y="4668521"/>
            <a:ext cx="51943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Should Statements: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Rigid demands, e.g., "我应该完美".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30200" y="598423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06375" y="103188"/>
                </a:moveTo>
                <a:cubicBezTo>
                  <a:pt x="206375" y="125958"/>
                  <a:pt x="198983" y="146993"/>
                  <a:pt x="186531" y="164058"/>
                </a:cubicBezTo>
                <a:lnTo>
                  <a:pt x="249337" y="226913"/>
                </a:lnTo>
                <a:cubicBezTo>
                  <a:pt x="255538" y="233114"/>
                  <a:pt x="255538" y="243185"/>
                  <a:pt x="249337" y="249386"/>
                </a:cubicBezTo>
                <a:cubicBezTo>
                  <a:pt x="243136" y="255588"/>
                  <a:pt x="233065" y="255588"/>
                  <a:pt x="226864" y="249386"/>
                </a:cubicBezTo>
                <a:lnTo>
                  <a:pt x="164058" y="186531"/>
                </a:lnTo>
                <a:cubicBezTo>
                  <a:pt x="146993" y="198983"/>
                  <a:pt x="125958" y="206375"/>
                  <a:pt x="103188" y="206375"/>
                </a:cubicBezTo>
                <a:cubicBezTo>
                  <a:pt x="46186" y="206375"/>
                  <a:pt x="0" y="160189"/>
                  <a:pt x="0" y="103188"/>
                </a:cubicBezTo>
                <a:cubicBezTo>
                  <a:pt x="0" y="46186"/>
                  <a:pt x="46186" y="0"/>
                  <a:pt x="103188" y="0"/>
                </a:cubicBezTo>
                <a:cubicBezTo>
                  <a:pt x="160189" y="0"/>
                  <a:pt x="206375" y="46186"/>
                  <a:pt x="206375" y="103188"/>
                </a:cubicBezTo>
                <a:close/>
                <a:moveTo>
                  <a:pt x="103188" y="55563"/>
                </a:moveTo>
                <a:cubicBezTo>
                  <a:pt x="96589" y="55563"/>
                  <a:pt x="91281" y="60871"/>
                  <a:pt x="91281" y="67469"/>
                </a:cubicBezTo>
                <a:lnTo>
                  <a:pt x="91281" y="91281"/>
                </a:lnTo>
                <a:lnTo>
                  <a:pt x="67469" y="91281"/>
                </a:lnTo>
                <a:cubicBezTo>
                  <a:pt x="60871" y="91281"/>
                  <a:pt x="55563" y="96589"/>
                  <a:pt x="55563" y="103188"/>
                </a:cubicBezTo>
                <a:cubicBezTo>
                  <a:pt x="55563" y="109786"/>
                  <a:pt x="60871" y="115094"/>
                  <a:pt x="67469" y="115094"/>
                </a:cubicBezTo>
                <a:lnTo>
                  <a:pt x="91281" y="115094"/>
                </a:lnTo>
                <a:lnTo>
                  <a:pt x="91281" y="138906"/>
                </a:lnTo>
                <a:cubicBezTo>
                  <a:pt x="91281" y="145504"/>
                  <a:pt x="96589" y="150813"/>
                  <a:pt x="103188" y="150813"/>
                </a:cubicBezTo>
                <a:cubicBezTo>
                  <a:pt x="109786" y="150813"/>
                  <a:pt x="115094" y="145504"/>
                  <a:pt x="115094" y="138906"/>
                </a:cubicBezTo>
                <a:lnTo>
                  <a:pt x="115094" y="115094"/>
                </a:lnTo>
                <a:lnTo>
                  <a:pt x="138906" y="115094"/>
                </a:lnTo>
                <a:cubicBezTo>
                  <a:pt x="145504" y="115094"/>
                  <a:pt x="150813" y="109786"/>
                  <a:pt x="150813" y="103188"/>
                </a:cubicBezTo>
                <a:cubicBezTo>
                  <a:pt x="150813" y="96589"/>
                  <a:pt x="145504" y="91281"/>
                  <a:pt x="138906" y="91281"/>
                </a:cubicBezTo>
                <a:lnTo>
                  <a:pt x="115094" y="91281"/>
                </a:lnTo>
                <a:lnTo>
                  <a:pt x="115094" y="67469"/>
                </a:lnTo>
                <a:cubicBezTo>
                  <a:pt x="115094" y="60871"/>
                  <a:pt x="109786" y="55563"/>
                  <a:pt x="103188" y="55563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20" name="Text 18"/>
          <p:cNvSpPr/>
          <p:nvPr/>
        </p:nvSpPr>
        <p:spPr>
          <a:xfrm>
            <a:off x="812800" y="5958839"/>
            <a:ext cx="3848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Magnification: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Exaggerating negatives.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375400" y="598423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06375" y="103188"/>
                </a:moveTo>
                <a:cubicBezTo>
                  <a:pt x="206375" y="125958"/>
                  <a:pt x="198983" y="146993"/>
                  <a:pt x="186531" y="164058"/>
                </a:cubicBezTo>
                <a:lnTo>
                  <a:pt x="249337" y="226913"/>
                </a:lnTo>
                <a:cubicBezTo>
                  <a:pt x="255538" y="233114"/>
                  <a:pt x="255538" y="243185"/>
                  <a:pt x="249337" y="249386"/>
                </a:cubicBezTo>
                <a:cubicBezTo>
                  <a:pt x="243136" y="255588"/>
                  <a:pt x="233065" y="255588"/>
                  <a:pt x="226864" y="249386"/>
                </a:cubicBezTo>
                <a:lnTo>
                  <a:pt x="164058" y="186531"/>
                </a:lnTo>
                <a:cubicBezTo>
                  <a:pt x="146993" y="198983"/>
                  <a:pt x="125958" y="206375"/>
                  <a:pt x="103188" y="206375"/>
                </a:cubicBezTo>
                <a:cubicBezTo>
                  <a:pt x="46186" y="206375"/>
                  <a:pt x="0" y="160189"/>
                  <a:pt x="0" y="103188"/>
                </a:cubicBezTo>
                <a:cubicBezTo>
                  <a:pt x="0" y="46186"/>
                  <a:pt x="46186" y="0"/>
                  <a:pt x="103188" y="0"/>
                </a:cubicBezTo>
                <a:cubicBezTo>
                  <a:pt x="160189" y="0"/>
                  <a:pt x="206375" y="46186"/>
                  <a:pt x="206375" y="103188"/>
                </a:cubicBezTo>
                <a:close/>
                <a:moveTo>
                  <a:pt x="67469" y="91281"/>
                </a:moveTo>
                <a:cubicBezTo>
                  <a:pt x="60871" y="91281"/>
                  <a:pt x="55563" y="96589"/>
                  <a:pt x="55563" y="103188"/>
                </a:cubicBezTo>
                <a:cubicBezTo>
                  <a:pt x="55563" y="109786"/>
                  <a:pt x="60871" y="115094"/>
                  <a:pt x="67469" y="115094"/>
                </a:cubicBezTo>
                <a:lnTo>
                  <a:pt x="138906" y="115094"/>
                </a:lnTo>
                <a:cubicBezTo>
                  <a:pt x="145504" y="115094"/>
                  <a:pt x="150813" y="109786"/>
                  <a:pt x="150813" y="103188"/>
                </a:cubicBezTo>
                <a:cubicBezTo>
                  <a:pt x="150813" y="96589"/>
                  <a:pt x="145504" y="91281"/>
                  <a:pt x="138906" y="91281"/>
                </a:cubicBezTo>
                <a:lnTo>
                  <a:pt x="67469" y="91281"/>
                </a:lnTo>
                <a:close/>
              </a:path>
            </a:pathLst>
          </a:custGeom>
          <a:solidFill>
            <a:srgbClr val="262626"/>
          </a:solidFill>
        </p:spPr>
      </p:sp>
      <p:sp>
        <p:nvSpPr>
          <p:cNvPr id="22" name="Text 20"/>
          <p:cNvSpPr/>
          <p:nvPr/>
        </p:nvSpPr>
        <p:spPr>
          <a:xfrm>
            <a:off x="6858000" y="5958839"/>
            <a:ext cx="3721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Minimization: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Downplaying positives.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1371600"/>
            <a:ext cx="5867400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863 Real Posts, Four Platforms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2590800"/>
            <a:ext cx="5753100" cy="711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 double-coded corpus (κ = 0.81) providing a robust foundation for psycho-emotional analysis.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254000" y="3606800"/>
            <a:ext cx="5753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Weibo:</a:t>
            </a: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700 texts (81.1%)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54000" y="4114800"/>
            <a:ext cx="5753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Douyin:</a:t>
            </a: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75 captions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54000" y="4622800"/>
            <a:ext cx="5753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Xiaohongshu:</a:t>
            </a: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60 notes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54000" y="5130800"/>
            <a:ext cx="5753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Zhihu:</a:t>
            </a: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28 answers</a:t>
            </a:r>
            <a:endParaRPr lang="en-US" sz="1600" dirty="0"/>
          </a:p>
        </p:txBody>
      </p:sp>
      <p:pic>
        <p:nvPicPr>
          <p:cNvPr id="8" name="Image 0" descr="https://kimi-web-img.moonshot.cn/img/cdn.pixabay.com/db758ba741c441be1cc517e99ce202ae09e11a1c.jpg"/>
          <p:cNvPicPr>
            <a:picLocks noChangeAspect="1"/>
          </p:cNvPicPr>
          <p:nvPr/>
        </p:nvPicPr>
        <p:blipFill>
          <a:blip r:embed="rId1"/>
          <a:srcRect t="10196" b="10196"/>
          <a:stretch>
            <a:fillRect/>
          </a:stretch>
        </p:blipFill>
        <p:spPr>
          <a:xfrm>
            <a:off x="6299200" y="1211582"/>
            <a:ext cx="5638800" cy="3175000"/>
          </a:xfrm>
          <a:prstGeom prst="roundRect">
            <a:avLst>
              <a:gd name="adj" fmla="val 3200"/>
            </a:avLst>
          </a:prstGeom>
        </p:spPr>
      </p:pic>
      <p:sp>
        <p:nvSpPr>
          <p:cNvPr id="9" name="Shape 6"/>
          <p:cNvSpPr/>
          <p:nvPr/>
        </p:nvSpPr>
        <p:spPr>
          <a:xfrm>
            <a:off x="6299200" y="4589782"/>
            <a:ext cx="2717800" cy="1054100"/>
          </a:xfrm>
          <a:custGeom>
            <a:avLst/>
            <a:gdLst/>
            <a:ahLst/>
            <a:cxnLst/>
            <a:rect l="l" t="t" r="r" b="b"/>
            <a:pathLst>
              <a:path w="2717800" h="1054100">
                <a:moveTo>
                  <a:pt x="101605" y="0"/>
                </a:moveTo>
                <a:lnTo>
                  <a:pt x="2616195" y="0"/>
                </a:lnTo>
                <a:cubicBezTo>
                  <a:pt x="2672310" y="0"/>
                  <a:pt x="2717800" y="45490"/>
                  <a:pt x="2717800" y="101605"/>
                </a:cubicBezTo>
                <a:lnTo>
                  <a:pt x="2717800" y="952495"/>
                </a:lnTo>
                <a:cubicBezTo>
                  <a:pt x="2717800" y="1008610"/>
                  <a:pt x="2672310" y="1054100"/>
                  <a:pt x="2616195" y="1054100"/>
                </a:cubicBezTo>
                <a:lnTo>
                  <a:pt x="101605" y="1054100"/>
                </a:lnTo>
                <a:cubicBezTo>
                  <a:pt x="45490" y="1054100"/>
                  <a:pt x="0" y="1008610"/>
                  <a:pt x="0" y="95249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10" name="Text 7"/>
          <p:cNvSpPr/>
          <p:nvPr/>
        </p:nvSpPr>
        <p:spPr>
          <a:xfrm>
            <a:off x="6356350" y="4742182"/>
            <a:ext cx="2603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557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07150" y="5199382"/>
            <a:ext cx="2501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Negative Posts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220200" y="4589782"/>
            <a:ext cx="2679700" cy="1016000"/>
          </a:xfrm>
          <a:custGeom>
            <a:avLst/>
            <a:gdLst/>
            <a:ahLst/>
            <a:cxnLst/>
            <a:rect l="l" t="t" r="r" b="b"/>
            <a:pathLst>
              <a:path w="2679700" h="1016000">
                <a:moveTo>
                  <a:pt x="101600" y="0"/>
                </a:moveTo>
                <a:lnTo>
                  <a:pt x="2578100" y="0"/>
                </a:lnTo>
                <a:cubicBezTo>
                  <a:pt x="2634175" y="0"/>
                  <a:pt x="2679700" y="45525"/>
                  <a:pt x="2679700" y="101600"/>
                </a:cubicBezTo>
                <a:lnTo>
                  <a:pt x="2679700" y="914400"/>
                </a:lnTo>
                <a:cubicBezTo>
                  <a:pt x="2679700" y="970475"/>
                  <a:pt x="2634175" y="1016000"/>
                  <a:pt x="25781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262626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297670" y="4762500"/>
            <a:ext cx="25654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306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348470" y="5219700"/>
            <a:ext cx="2463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Positive Posts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14400" y="1346358"/>
            <a:ext cx="2235200" cy="2235200"/>
          </a:xfrm>
          <a:custGeom>
            <a:avLst/>
            <a:gdLst/>
            <a:ahLst/>
            <a:cxnLst/>
            <a:rect l="l" t="t" r="r" b="b"/>
            <a:pathLst>
              <a:path w="2235200" h="2235200">
                <a:moveTo>
                  <a:pt x="1117600" y="0"/>
                </a:moveTo>
                <a:lnTo>
                  <a:pt x="1117600" y="0"/>
                </a:lnTo>
                <a:cubicBezTo>
                  <a:pt x="1734420" y="0"/>
                  <a:pt x="2235200" y="500780"/>
                  <a:pt x="2235200" y="1117600"/>
                </a:cubicBezTo>
                <a:lnTo>
                  <a:pt x="2235200" y="1117600"/>
                </a:lnTo>
                <a:cubicBezTo>
                  <a:pt x="2235200" y="1734420"/>
                  <a:pt x="1734420" y="2235200"/>
                  <a:pt x="1117600" y="2235200"/>
                </a:cubicBezTo>
                <a:lnTo>
                  <a:pt x="1117600" y="2235200"/>
                </a:lnTo>
                <a:cubicBezTo>
                  <a:pt x="500780" y="2235200"/>
                  <a:pt x="0" y="1734420"/>
                  <a:pt x="0" y="1117600"/>
                </a:cubicBezTo>
                <a:lnTo>
                  <a:pt x="0" y="1117600"/>
                </a:lnTo>
                <a:cubicBezTo>
                  <a:pt x="0" y="500780"/>
                  <a:pt x="500780" y="0"/>
                  <a:pt x="11176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0">
            <a:solidFill>
              <a:srgbClr val="262626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1117600" y="1549558"/>
            <a:ext cx="1930400" cy="1930400"/>
          </a:xfrm>
          <a:custGeom>
            <a:avLst/>
            <a:gdLst/>
            <a:ahLst/>
            <a:cxnLst/>
            <a:rect l="l" t="t" r="r" b="b"/>
            <a:pathLst>
              <a:path w="1930400" h="1930400">
                <a:moveTo>
                  <a:pt x="965200" y="0"/>
                </a:moveTo>
                <a:lnTo>
                  <a:pt x="965200" y="0"/>
                </a:lnTo>
                <a:cubicBezTo>
                  <a:pt x="1497908" y="0"/>
                  <a:pt x="1930400" y="432492"/>
                  <a:pt x="1930400" y="965200"/>
                </a:cubicBezTo>
                <a:lnTo>
                  <a:pt x="1930400" y="965200"/>
                </a:lnTo>
                <a:cubicBezTo>
                  <a:pt x="1930400" y="1497908"/>
                  <a:pt x="1497908" y="1930400"/>
                  <a:pt x="965200" y="1930400"/>
                </a:cubicBezTo>
                <a:lnTo>
                  <a:pt x="965200" y="1930400"/>
                </a:lnTo>
                <a:cubicBezTo>
                  <a:pt x="432492" y="1930400"/>
                  <a:pt x="0" y="1497908"/>
                  <a:pt x="0" y="965200"/>
                </a:cubicBezTo>
                <a:lnTo>
                  <a:pt x="0" y="965200"/>
                </a:lnTo>
                <a:cubicBezTo>
                  <a:pt x="0" y="432492"/>
                  <a:pt x="432492" y="0"/>
                  <a:pt x="965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0800">
            <a:solidFill>
              <a:srgbClr val="8C8C8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94009" y="2108358"/>
            <a:ext cx="15367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77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54000" y="3987958"/>
            <a:ext cx="3911600" cy="812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Transparent N-Gram Signals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03200" y="4902042"/>
            <a:ext cx="3860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 curated dictionary where every feature is explainable and editable.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419600" y="1671321"/>
            <a:ext cx="0" cy="1041400"/>
          </a:xfrm>
          <a:prstGeom prst="line">
            <a:avLst/>
          </a:prstGeom>
          <a:noFill/>
          <a:ln w="50800">
            <a:solidFill>
              <a:srgbClr val="262626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4419600" y="1671321"/>
            <a:ext cx="7467600" cy="1041400"/>
          </a:xfrm>
          <a:custGeom>
            <a:avLst/>
            <a:gdLst/>
            <a:ahLst/>
            <a:cxnLst/>
            <a:rect l="l" t="t" r="r" b="b"/>
            <a:pathLst>
              <a:path w="7467600" h="1041400">
                <a:moveTo>
                  <a:pt x="0" y="0"/>
                </a:moveTo>
                <a:lnTo>
                  <a:pt x="7366001" y="0"/>
                </a:lnTo>
                <a:cubicBezTo>
                  <a:pt x="7422113" y="0"/>
                  <a:pt x="7467600" y="45487"/>
                  <a:pt x="7467600" y="101599"/>
                </a:cubicBezTo>
                <a:lnTo>
                  <a:pt x="7467600" y="939801"/>
                </a:lnTo>
                <a:cubicBezTo>
                  <a:pt x="7467600" y="995913"/>
                  <a:pt x="7422113" y="1041400"/>
                  <a:pt x="7366001" y="1041400"/>
                </a:cubicBezTo>
                <a:lnTo>
                  <a:pt x="0" y="1041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4673600" y="1874521"/>
            <a:ext cx="7175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Mental Filtering Patterns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673600" y="2230121"/>
            <a:ext cx="7150100" cy="279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8C8C8C">
                    <a:alpha val="2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("只看到",) 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→ weight: </a:t>
            </a:r>
            <a:r>
              <a:rPr lang="en-US" sz="14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0.9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 explanation: "Selective attention to negative".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419600" y="2910839"/>
            <a:ext cx="0" cy="1041400"/>
          </a:xfrm>
          <a:prstGeom prst="line">
            <a:avLst/>
          </a:prstGeom>
          <a:noFill/>
          <a:ln w="50800">
            <a:solidFill>
              <a:srgbClr val="8C8C8C"/>
            </a:solidFill>
            <a:prstDash val="solid"/>
            <a:headEnd type="none"/>
            <a:tailEnd type="none"/>
          </a:ln>
        </p:spPr>
      </p:sp>
      <p:sp>
        <p:nvSpPr>
          <p:cNvPr id="12" name="Shape 10"/>
          <p:cNvSpPr/>
          <p:nvPr/>
        </p:nvSpPr>
        <p:spPr>
          <a:xfrm>
            <a:off x="4419600" y="2910839"/>
            <a:ext cx="7467600" cy="1041400"/>
          </a:xfrm>
          <a:custGeom>
            <a:avLst/>
            <a:gdLst/>
            <a:ahLst/>
            <a:cxnLst/>
            <a:rect l="l" t="t" r="r" b="b"/>
            <a:pathLst>
              <a:path w="7467600" h="1041400">
                <a:moveTo>
                  <a:pt x="0" y="0"/>
                </a:moveTo>
                <a:lnTo>
                  <a:pt x="7366001" y="0"/>
                </a:lnTo>
                <a:cubicBezTo>
                  <a:pt x="7422113" y="0"/>
                  <a:pt x="7467600" y="45487"/>
                  <a:pt x="7467600" y="101599"/>
                </a:cubicBezTo>
                <a:lnTo>
                  <a:pt x="7467600" y="939801"/>
                </a:lnTo>
                <a:cubicBezTo>
                  <a:pt x="7467600" y="995913"/>
                  <a:pt x="7422113" y="1041400"/>
                  <a:pt x="7366001" y="1041400"/>
                </a:cubicBezTo>
                <a:lnTo>
                  <a:pt x="0" y="1041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4673600" y="3114039"/>
            <a:ext cx="7175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Personalization Patterns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673600" y="3469639"/>
            <a:ext cx="7150100" cy="279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8C8C8C">
                    <a:alpha val="2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("都是", "我的错") 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→ weight: </a:t>
            </a:r>
            <a:r>
              <a:rPr lang="en-US" sz="14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1.0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 explanation: "Complete self-attribution".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419600" y="4150361"/>
            <a:ext cx="0" cy="1041400"/>
          </a:xfrm>
          <a:prstGeom prst="line">
            <a:avLst/>
          </a:prstGeom>
          <a:noFill/>
          <a:ln w="508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6" name="Shape 14"/>
          <p:cNvSpPr/>
          <p:nvPr/>
        </p:nvSpPr>
        <p:spPr>
          <a:xfrm>
            <a:off x="4419600" y="4150361"/>
            <a:ext cx="7467600" cy="1041400"/>
          </a:xfrm>
          <a:custGeom>
            <a:avLst/>
            <a:gdLst/>
            <a:ahLst/>
            <a:cxnLst/>
            <a:rect l="l" t="t" r="r" b="b"/>
            <a:pathLst>
              <a:path w="7467600" h="1041400">
                <a:moveTo>
                  <a:pt x="0" y="0"/>
                </a:moveTo>
                <a:lnTo>
                  <a:pt x="7366001" y="0"/>
                </a:lnTo>
                <a:cubicBezTo>
                  <a:pt x="7422113" y="0"/>
                  <a:pt x="7467600" y="45487"/>
                  <a:pt x="7467600" y="101599"/>
                </a:cubicBezTo>
                <a:lnTo>
                  <a:pt x="7467600" y="939801"/>
                </a:lnTo>
                <a:cubicBezTo>
                  <a:pt x="7467600" y="995913"/>
                  <a:pt x="7422113" y="1041400"/>
                  <a:pt x="7366001" y="1041400"/>
                </a:cubicBezTo>
                <a:lnTo>
                  <a:pt x="0" y="1041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7" name="Text 15"/>
          <p:cNvSpPr/>
          <p:nvPr/>
        </p:nvSpPr>
        <p:spPr>
          <a:xfrm>
            <a:off x="4673600" y="4353561"/>
            <a:ext cx="7175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Catastrophizing Patterns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673600" y="4709161"/>
            <a:ext cx="7150100" cy="279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8C8C8C">
                    <a:alpha val="2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("万一", "失败") 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→ weight: </a:t>
            </a:r>
            <a:r>
              <a:rPr lang="en-US" sz="14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0.85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 explanation: "Forecasting disaster".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2540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6262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Detection Rates Per Distortion Class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2717800"/>
            <a:ext cx="2628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Manipulation Intent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778919" y="2717800"/>
            <a:ext cx="5054600" cy="304800"/>
          </a:xfrm>
          <a:custGeom>
            <a:avLst/>
            <a:gdLst/>
            <a:ahLst/>
            <a:cxnLst/>
            <a:rect l="l" t="t" r="r" b="b"/>
            <a:pathLst>
              <a:path w="5054600" h="304800">
                <a:moveTo>
                  <a:pt x="152400" y="0"/>
                </a:moveTo>
                <a:lnTo>
                  <a:pt x="4902200" y="0"/>
                </a:lnTo>
                <a:cubicBezTo>
                  <a:pt x="4986312" y="0"/>
                  <a:pt x="5054600" y="68288"/>
                  <a:pt x="5054600" y="152400"/>
                </a:cubicBezTo>
                <a:lnTo>
                  <a:pt x="5054600" y="152400"/>
                </a:lnTo>
                <a:cubicBezTo>
                  <a:pt x="5054600" y="236512"/>
                  <a:pt x="4986312" y="304800"/>
                  <a:pt x="49022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C8C8C">
              <a:alpha val="30196"/>
            </a:srgbClr>
          </a:solidFill>
        </p:spPr>
      </p:sp>
      <p:sp>
        <p:nvSpPr>
          <p:cNvPr id="5" name="Shape 3"/>
          <p:cNvSpPr/>
          <p:nvPr/>
        </p:nvSpPr>
        <p:spPr>
          <a:xfrm>
            <a:off x="2778919" y="2717800"/>
            <a:ext cx="2438400" cy="304800"/>
          </a:xfrm>
          <a:custGeom>
            <a:avLst/>
            <a:gdLst/>
            <a:ahLst/>
            <a:cxnLst/>
            <a:rect l="l" t="t" r="r" b="b"/>
            <a:pathLst>
              <a:path w="2438400" h="304800">
                <a:moveTo>
                  <a:pt x="152400" y="0"/>
                </a:moveTo>
                <a:lnTo>
                  <a:pt x="2286000" y="0"/>
                </a:lnTo>
                <a:cubicBezTo>
                  <a:pt x="2370112" y="0"/>
                  <a:pt x="2438400" y="68288"/>
                  <a:pt x="2438400" y="152400"/>
                </a:cubicBezTo>
                <a:lnTo>
                  <a:pt x="2438400" y="152400"/>
                </a:lnTo>
                <a:cubicBezTo>
                  <a:pt x="2438400" y="236512"/>
                  <a:pt x="2370112" y="304800"/>
                  <a:pt x="22860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6" name="Text 4"/>
          <p:cNvSpPr/>
          <p:nvPr/>
        </p:nvSpPr>
        <p:spPr>
          <a:xfrm>
            <a:off x="2690019" y="2717800"/>
            <a:ext cx="2527300" cy="304800"/>
          </a:xfrm>
          <a:prstGeom prst="rect">
            <a:avLst/>
          </a:prstGeom>
          <a:noFill/>
        </p:spPr>
        <p:txBody>
          <a:bodyPr wrap="square" lIns="0" tIns="0" rIns="101600" bIns="0" rtlCol="0" anchor="ctr"/>
          <a:lstStyle/>
          <a:p>
            <a:pPr algn="r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48.2%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54000" y="3175000"/>
            <a:ext cx="2628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Unclassified Distortions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778919" y="3175000"/>
            <a:ext cx="5054600" cy="304800"/>
          </a:xfrm>
          <a:custGeom>
            <a:avLst/>
            <a:gdLst/>
            <a:ahLst/>
            <a:cxnLst/>
            <a:rect l="l" t="t" r="r" b="b"/>
            <a:pathLst>
              <a:path w="5054600" h="304800">
                <a:moveTo>
                  <a:pt x="152400" y="0"/>
                </a:moveTo>
                <a:lnTo>
                  <a:pt x="4902200" y="0"/>
                </a:lnTo>
                <a:cubicBezTo>
                  <a:pt x="4986312" y="0"/>
                  <a:pt x="5054600" y="68288"/>
                  <a:pt x="5054600" y="152400"/>
                </a:cubicBezTo>
                <a:lnTo>
                  <a:pt x="5054600" y="152400"/>
                </a:lnTo>
                <a:cubicBezTo>
                  <a:pt x="5054600" y="236512"/>
                  <a:pt x="4986312" y="304800"/>
                  <a:pt x="49022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C8C8C">
              <a:alpha val="30196"/>
            </a:srgbClr>
          </a:solidFill>
        </p:spPr>
      </p:sp>
      <p:sp>
        <p:nvSpPr>
          <p:cNvPr id="9" name="Shape 7"/>
          <p:cNvSpPr/>
          <p:nvPr/>
        </p:nvSpPr>
        <p:spPr>
          <a:xfrm>
            <a:off x="2778919" y="3175000"/>
            <a:ext cx="2413000" cy="304800"/>
          </a:xfrm>
          <a:custGeom>
            <a:avLst/>
            <a:gdLst/>
            <a:ahLst/>
            <a:cxnLst/>
            <a:rect l="l" t="t" r="r" b="b"/>
            <a:pathLst>
              <a:path w="2413000" h="304800">
                <a:moveTo>
                  <a:pt x="152400" y="0"/>
                </a:moveTo>
                <a:lnTo>
                  <a:pt x="2260600" y="0"/>
                </a:lnTo>
                <a:cubicBezTo>
                  <a:pt x="2344712" y="0"/>
                  <a:pt x="2413000" y="68288"/>
                  <a:pt x="2413000" y="152400"/>
                </a:cubicBezTo>
                <a:lnTo>
                  <a:pt x="2413000" y="152400"/>
                </a:lnTo>
                <a:cubicBezTo>
                  <a:pt x="2413000" y="236512"/>
                  <a:pt x="2344712" y="304800"/>
                  <a:pt x="22606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10" name="Text 8"/>
          <p:cNvSpPr/>
          <p:nvPr/>
        </p:nvSpPr>
        <p:spPr>
          <a:xfrm>
            <a:off x="2690019" y="3175000"/>
            <a:ext cx="2501900" cy="304800"/>
          </a:xfrm>
          <a:prstGeom prst="rect">
            <a:avLst/>
          </a:prstGeom>
          <a:noFill/>
        </p:spPr>
        <p:txBody>
          <a:bodyPr wrap="square" lIns="0" tIns="0" rIns="101600" bIns="0" rtlCol="0" anchor="ctr"/>
          <a:lstStyle/>
          <a:p>
            <a:pPr algn="r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47.7%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54000" y="3632200"/>
            <a:ext cx="2628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Positive Sentiment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778919" y="3632200"/>
            <a:ext cx="5054600" cy="304800"/>
          </a:xfrm>
          <a:custGeom>
            <a:avLst/>
            <a:gdLst/>
            <a:ahLst/>
            <a:cxnLst/>
            <a:rect l="l" t="t" r="r" b="b"/>
            <a:pathLst>
              <a:path w="5054600" h="304800">
                <a:moveTo>
                  <a:pt x="152400" y="0"/>
                </a:moveTo>
                <a:lnTo>
                  <a:pt x="4902200" y="0"/>
                </a:lnTo>
                <a:cubicBezTo>
                  <a:pt x="4986312" y="0"/>
                  <a:pt x="5054600" y="68288"/>
                  <a:pt x="5054600" y="152400"/>
                </a:cubicBezTo>
                <a:lnTo>
                  <a:pt x="5054600" y="152400"/>
                </a:lnTo>
                <a:cubicBezTo>
                  <a:pt x="5054600" y="236512"/>
                  <a:pt x="4986312" y="304800"/>
                  <a:pt x="49022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C8C8C">
              <a:alpha val="30196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2778919" y="3632200"/>
            <a:ext cx="1778000" cy="304800"/>
          </a:xfrm>
          <a:custGeom>
            <a:avLst/>
            <a:gdLst/>
            <a:ahLst/>
            <a:cxnLst/>
            <a:rect l="l" t="t" r="r" b="b"/>
            <a:pathLst>
              <a:path w="1778000" h="304800">
                <a:moveTo>
                  <a:pt x="152400" y="0"/>
                </a:moveTo>
                <a:lnTo>
                  <a:pt x="1625600" y="0"/>
                </a:lnTo>
                <a:cubicBezTo>
                  <a:pt x="1709712" y="0"/>
                  <a:pt x="1778000" y="68288"/>
                  <a:pt x="1778000" y="152400"/>
                </a:cubicBezTo>
                <a:lnTo>
                  <a:pt x="1778000" y="152400"/>
                </a:lnTo>
                <a:cubicBezTo>
                  <a:pt x="1778000" y="236512"/>
                  <a:pt x="1709712" y="304800"/>
                  <a:pt x="16256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62626"/>
          </a:solidFill>
        </p:spPr>
      </p:sp>
      <p:sp>
        <p:nvSpPr>
          <p:cNvPr id="14" name="Text 12"/>
          <p:cNvSpPr/>
          <p:nvPr/>
        </p:nvSpPr>
        <p:spPr>
          <a:xfrm>
            <a:off x="2690019" y="3632200"/>
            <a:ext cx="1866900" cy="304800"/>
          </a:xfrm>
          <a:prstGeom prst="rect">
            <a:avLst/>
          </a:prstGeom>
          <a:noFill/>
        </p:spPr>
        <p:txBody>
          <a:bodyPr wrap="square" lIns="0" tIns="0" rIns="101600" bIns="0" rtlCol="0" anchor="ctr"/>
          <a:lstStyle/>
          <a:p>
            <a:pPr algn="r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35.2%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54000" y="4089400"/>
            <a:ext cx="2628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Labeling Distortion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778919" y="4089400"/>
            <a:ext cx="5054600" cy="304800"/>
          </a:xfrm>
          <a:custGeom>
            <a:avLst/>
            <a:gdLst/>
            <a:ahLst/>
            <a:cxnLst/>
            <a:rect l="l" t="t" r="r" b="b"/>
            <a:pathLst>
              <a:path w="5054600" h="304800">
                <a:moveTo>
                  <a:pt x="152400" y="0"/>
                </a:moveTo>
                <a:lnTo>
                  <a:pt x="4902200" y="0"/>
                </a:lnTo>
                <a:cubicBezTo>
                  <a:pt x="4986312" y="0"/>
                  <a:pt x="5054600" y="68288"/>
                  <a:pt x="5054600" y="152400"/>
                </a:cubicBezTo>
                <a:lnTo>
                  <a:pt x="5054600" y="152400"/>
                </a:lnTo>
                <a:cubicBezTo>
                  <a:pt x="5054600" y="236512"/>
                  <a:pt x="4986312" y="304800"/>
                  <a:pt x="49022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C8C8C">
              <a:alpha val="30196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2778919" y="4089400"/>
            <a:ext cx="635000" cy="304800"/>
          </a:xfrm>
          <a:custGeom>
            <a:avLst/>
            <a:gdLst/>
            <a:ahLst/>
            <a:cxnLst/>
            <a:rect l="l" t="t" r="r" b="b"/>
            <a:pathLst>
              <a:path w="635000" h="304800">
                <a:moveTo>
                  <a:pt x="152400" y="0"/>
                </a:moveTo>
                <a:lnTo>
                  <a:pt x="482600" y="0"/>
                </a:lnTo>
                <a:cubicBezTo>
                  <a:pt x="566712" y="0"/>
                  <a:pt x="635000" y="68288"/>
                  <a:pt x="635000" y="152400"/>
                </a:cubicBezTo>
                <a:lnTo>
                  <a:pt x="635000" y="152400"/>
                </a:lnTo>
                <a:cubicBezTo>
                  <a:pt x="635000" y="236512"/>
                  <a:pt x="566712" y="304800"/>
                  <a:pt x="4826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C8C8C"/>
          </a:solidFill>
        </p:spPr>
      </p:sp>
      <p:sp>
        <p:nvSpPr>
          <p:cNvPr id="18" name="Text 16"/>
          <p:cNvSpPr/>
          <p:nvPr/>
        </p:nvSpPr>
        <p:spPr>
          <a:xfrm>
            <a:off x="2690019" y="4089400"/>
            <a:ext cx="723900" cy="304800"/>
          </a:xfrm>
          <a:prstGeom prst="rect">
            <a:avLst/>
          </a:prstGeom>
          <a:noFill/>
        </p:spPr>
        <p:txBody>
          <a:bodyPr wrap="square" lIns="0" tIns="0" rIns="101600" bIns="0" rtlCol="0" anchor="ctr"/>
          <a:lstStyle/>
          <a:p>
            <a:pPr algn="r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12.5%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54000" y="4546600"/>
            <a:ext cx="2628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Personalization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2778919" y="4546600"/>
            <a:ext cx="5054600" cy="304800"/>
          </a:xfrm>
          <a:custGeom>
            <a:avLst/>
            <a:gdLst/>
            <a:ahLst/>
            <a:cxnLst/>
            <a:rect l="l" t="t" r="r" b="b"/>
            <a:pathLst>
              <a:path w="5054600" h="304800">
                <a:moveTo>
                  <a:pt x="152400" y="0"/>
                </a:moveTo>
                <a:lnTo>
                  <a:pt x="4902200" y="0"/>
                </a:lnTo>
                <a:cubicBezTo>
                  <a:pt x="4986312" y="0"/>
                  <a:pt x="5054600" y="68288"/>
                  <a:pt x="5054600" y="152400"/>
                </a:cubicBezTo>
                <a:lnTo>
                  <a:pt x="5054600" y="152400"/>
                </a:lnTo>
                <a:cubicBezTo>
                  <a:pt x="5054600" y="236512"/>
                  <a:pt x="4986312" y="304800"/>
                  <a:pt x="49022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C8C8C">
              <a:alpha val="30196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2778919" y="4546600"/>
            <a:ext cx="101600" cy="304800"/>
          </a:xfrm>
          <a:custGeom>
            <a:avLst/>
            <a:gdLst/>
            <a:ahLst/>
            <a:cxnLst/>
            <a:rect l="l" t="t" r="r" b="b"/>
            <a:pathLst>
              <a:path w="101600" h="3048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254000"/>
                </a:lnTo>
                <a:cubicBezTo>
                  <a:pt x="101600" y="282037"/>
                  <a:pt x="78837" y="304800"/>
                  <a:pt x="50800" y="304800"/>
                </a:cubicBezTo>
                <a:lnTo>
                  <a:pt x="50800" y="304800"/>
                </a:lnTo>
                <a:cubicBezTo>
                  <a:pt x="22763" y="304800"/>
                  <a:pt x="0" y="282037"/>
                  <a:pt x="0" y="254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C8C8C"/>
          </a:solidFill>
        </p:spPr>
      </p:sp>
      <p:sp>
        <p:nvSpPr>
          <p:cNvPr id="22" name="Text 20"/>
          <p:cNvSpPr/>
          <p:nvPr/>
        </p:nvSpPr>
        <p:spPr>
          <a:xfrm>
            <a:off x="2690019" y="4546600"/>
            <a:ext cx="190500" cy="304800"/>
          </a:xfrm>
          <a:prstGeom prst="rect">
            <a:avLst/>
          </a:prstGeom>
          <a:noFill/>
        </p:spPr>
        <p:txBody>
          <a:bodyPr wrap="square" lIns="0" tIns="0" rIns="101600" bIns="0" rtlCol="0" anchor="ctr"/>
          <a:lstStyle/>
          <a:p>
            <a:pPr algn="r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0%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133715" y="965200"/>
            <a:ext cx="3810000" cy="5638800"/>
          </a:xfrm>
          <a:custGeom>
            <a:avLst/>
            <a:gdLst/>
            <a:ahLst/>
            <a:cxnLst/>
            <a:rect l="l" t="t" r="r" b="b"/>
            <a:pathLst>
              <a:path w="3810000" h="5638800">
                <a:moveTo>
                  <a:pt x="101613" y="0"/>
                </a:moveTo>
                <a:lnTo>
                  <a:pt x="3708387" y="0"/>
                </a:lnTo>
                <a:cubicBezTo>
                  <a:pt x="3764506" y="0"/>
                  <a:pt x="3810000" y="45494"/>
                  <a:pt x="3810000" y="101613"/>
                </a:cubicBezTo>
                <a:lnTo>
                  <a:pt x="3810000" y="5537187"/>
                </a:lnTo>
                <a:cubicBezTo>
                  <a:pt x="3810000" y="5593306"/>
                  <a:pt x="3764506" y="5638800"/>
                  <a:pt x="3708387" y="5638800"/>
                </a:cubicBezTo>
                <a:lnTo>
                  <a:pt x="101613" y="5638800"/>
                </a:lnTo>
                <a:cubicBezTo>
                  <a:pt x="45494" y="5638800"/>
                  <a:pt x="0" y="5593306"/>
                  <a:pt x="0" y="55371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262626"/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4" name="Text 22"/>
          <p:cNvSpPr/>
          <p:nvPr/>
        </p:nvSpPr>
        <p:spPr>
          <a:xfrm>
            <a:off x="8720138" y="2355850"/>
            <a:ext cx="2743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Posts with ≥1 Distortion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637588" y="2813050"/>
            <a:ext cx="32512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51.4%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438515" y="3981450"/>
            <a:ext cx="3200400" cy="12700"/>
          </a:xfrm>
          <a:custGeom>
            <a:avLst/>
            <a:gdLst/>
            <a:ahLst/>
            <a:cxnLst/>
            <a:rect l="l" t="t" r="r" b="b"/>
            <a:pathLst>
              <a:path w="3200400" h="12700">
                <a:moveTo>
                  <a:pt x="0" y="0"/>
                </a:moveTo>
                <a:lnTo>
                  <a:pt x="3200400" y="0"/>
                </a:lnTo>
                <a:lnTo>
                  <a:pt x="3200400" y="12700"/>
                </a:lnTo>
                <a:lnTo>
                  <a:pt x="0" y="12700"/>
                </a:lnTo>
                <a:lnTo>
                  <a:pt x="0" y="0"/>
                </a:lnTo>
                <a:close/>
              </a:path>
            </a:pathLst>
          </a:custGeom>
          <a:solidFill>
            <a:srgbClr val="8C8C8C"/>
          </a:solidFill>
        </p:spPr>
      </p:sp>
      <p:sp>
        <p:nvSpPr>
          <p:cNvPr id="27" name="Text 25"/>
          <p:cNvSpPr/>
          <p:nvPr/>
        </p:nvSpPr>
        <p:spPr>
          <a:xfrm>
            <a:off x="8929053" y="4146550"/>
            <a:ext cx="2324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C8C8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High-Risk Posts (≥2)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103678" y="4603750"/>
            <a:ext cx="21717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35.9%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M_DIAGRAM_VIRTUALLY_FRAME" val="{&quot;height&quot;:231.2,&quot;left&quot;:22.5,&quot;top&quot;:228.8,&quot;width&quot;:607.9}"/>
</p:tagLst>
</file>

<file path=ppt/tags/tag2.xml><?xml version="1.0" encoding="utf-8"?>
<p:tagLst xmlns:p="http://schemas.openxmlformats.org/presentationml/2006/main">
  <p:tag name="KSO_WM_DIAGRAM_VIRTUALLY_FRAME" val="{&quot;height&quot;:231.2,&quot;left&quot;:22.5,&quot;top&quot;:228.8,&quot;width&quot;:607.9}"/>
</p:tagLst>
</file>

<file path=ppt/tags/tag3.xml><?xml version="1.0" encoding="utf-8"?>
<p:tagLst xmlns:p="http://schemas.openxmlformats.org/presentationml/2006/main">
  <p:tag name="KSO_WM_DIAGRAM_VIRTUALLY_FRAME" val="{&quot;height&quot;:231.2,&quot;left&quot;:22.5,&quot;top&quot;:228.8,&quot;width&quot;:607.9}"/>
</p:tagLst>
</file>

<file path=ppt/tags/tag4.xml><?xml version="1.0" encoding="utf-8"?>
<p:tagLst xmlns:p="http://schemas.openxmlformats.org/presentationml/2006/main">
  <p:tag name="KSO_WM_DIAGRAM_VIRTUALLY_FRAME" val="{&quot;height&quot;:231.2,&quot;left&quot;:22.5,&quot;top&quot;:228.8,&quot;width&quot;:607.9}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3887</Words>
  <Application>WPS 演示</Application>
  <PresentationFormat>On-screen Show (16:9)</PresentationFormat>
  <Paragraphs>204</Paragraphs>
  <Slides>13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宋体</vt:lpstr>
      <vt:lpstr>Wingdings</vt:lpstr>
      <vt:lpstr>Noto Sans SC</vt:lpstr>
      <vt:lpstr>Noto Sans SC</vt:lpstr>
      <vt:lpstr>MiSans</vt:lpstr>
      <vt:lpstr>MiSans</vt:lpstr>
      <vt:lpstr>微软雅黑</vt:lpstr>
      <vt:lpstr>Arial Unicode MS</vt:lpstr>
      <vt:lpstr>Calibri</vt:lpstr>
      <vt:lpstr>等线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Chinese Social Media Psycho-Emotional AI</dc:title>
  <dc:creator>Kimi</dc:creator>
  <dc:subject>Chinese Social Media Psycho-Emotional AI</dc:subject>
  <cp:lastModifiedBy>施昊男</cp:lastModifiedBy>
  <cp:revision>5</cp:revision>
  <dcterms:created xsi:type="dcterms:W3CDTF">2025-11-18T06:26:00Z</dcterms:created>
  <dcterms:modified xsi:type="dcterms:W3CDTF">2025-11-25T04:12:39Z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{"Label":"Chinese Social Media Psycho-Emotional AI","ContentProducer":"001191110108MACG2KBH8F10000","ProduceID":"d4e0kdlhstkhtpol3ndg","ReservedCode1":"","ContentPropagator":"001191110108MACG2KBH8F20000","PropagateID":"d4e0kdlhstkhtpol3ndg","ReservedCode2":""}</vt:lpwstr>
  </property>
  <property fmtid="{D5CDD505-2E9C-101B-9397-08002B2CF9AE}" pid="3" name="ICV">
    <vt:lpwstr>DE4C440B09E844579FD25D31F149FEF0_13</vt:lpwstr>
  </property>
  <property fmtid="{D5CDD505-2E9C-101B-9397-08002B2CF9AE}" pid="4" name="KSOProductBuildVer">
    <vt:lpwstr>2052-12.1.0.23542</vt:lpwstr>
  </property>
</Properties>
</file>